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media/image1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6"/>
  </p:notesMasterIdLst>
  <p:sldIdLst>
    <p:sldId id="416" r:id="rId3"/>
    <p:sldId id="363" r:id="rId4"/>
    <p:sldId id="385" r:id="rId5"/>
    <p:sldId id="389" r:id="rId7"/>
    <p:sldId id="418" r:id="rId8"/>
    <p:sldId id="461" r:id="rId9"/>
    <p:sldId id="462" r:id="rId10"/>
    <p:sldId id="391" r:id="rId11"/>
    <p:sldId id="394" r:id="rId12"/>
    <p:sldId id="364" r:id="rId13"/>
    <p:sldId id="380" r:id="rId14"/>
    <p:sldId id="375" r:id="rId15"/>
    <p:sldId id="392" r:id="rId16"/>
    <p:sldId id="369" r:id="rId17"/>
    <p:sldId id="366" r:id="rId18"/>
    <p:sldId id="368" r:id="rId19"/>
    <p:sldId id="372" r:id="rId20"/>
    <p:sldId id="378" r:id="rId21"/>
    <p:sldId id="395" r:id="rId22"/>
    <p:sldId id="477" r:id="rId23"/>
    <p:sldId id="419" r:id="rId24"/>
    <p:sldId id="350" r:id="rId25"/>
  </p:sldIdLst>
  <p:sldSz cx="12192000" cy="6858000"/>
  <p:notesSz cx="6858000" cy="9144000"/>
  <p:embeddedFontLst>
    <p:embeddedFont>
      <p:font typeface="Calibri" panose="020F0502020204030204" pitchFamily="34" charset="0"/>
      <p:regular r:id="rId30"/>
      <p:bold r:id="rId31"/>
      <p:italic r:id="rId32"/>
      <p:boldItalic r:id="rId33"/>
    </p:embeddedFont>
    <p:embeddedFont>
      <p:font typeface="Verdana" panose="020B0604030504040204" pitchFamily="34" charset="0"/>
      <p:regular r:id="rId34"/>
      <p:bold r:id="rId35"/>
      <p:italic r:id="rId36"/>
      <p:boldItalic r:id="rId37"/>
    </p:embeddedFont>
    <p:embeddedFont>
      <p:font typeface="微软雅黑" panose="020B0503020204020204" pitchFamily="34" charset="-122"/>
      <p:regular r:id="rId38"/>
    </p:embeddedFont>
    <p:embeddedFont>
      <p:font typeface="Calibri" panose="020F0502020204030204"/>
      <p:regular r:id="rId39"/>
      <p:bold r:id="rId40"/>
      <p:italic r:id="rId41"/>
      <p:boldItalic r:id="rId42"/>
    </p:embeddedFont>
  </p:embeddedFontLst>
  <p:custDataLst>
    <p:tags r:id="rId43"/>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5" userDrawn="1">
          <p15:clr>
            <a:srgbClr val="A4A3A4"/>
          </p15:clr>
        </p15:guide>
        <p15:guide id="2" pos="3856" userDrawn="1">
          <p15:clr>
            <a:srgbClr val="A4A3A4"/>
          </p15:clr>
        </p15:guide>
        <p15:guide id="1" orient="horz" pos="2166" userDrawn="1">
          <p15:clr>
            <a:srgbClr val="A4A3A4"/>
          </p15:clr>
        </p15:guide>
        <p15:guide id="2" pos="375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1" clrIdx="0"/>
  <p:cmAuthor id="2" name="lenovo" initials="l" lastIdx="1" clrIdx="1"/>
  <p:cmAuthor id="4" name="Admin" initials="A" lastIdx="2" clrIdx="3"/>
  <p:cmAuthor id="5" name="作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FFCC66"/>
    <a:srgbClr val="FF6600"/>
    <a:srgbClr val="CCFF66"/>
    <a:srgbClr val="00CC66"/>
    <a:srgbClr val="F2F2F2"/>
    <a:srgbClr val="D99694"/>
    <a:srgbClr val="FFFF66"/>
    <a:srgbClr val="290D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25"/>
    <p:restoredTop sz="97031"/>
  </p:normalViewPr>
  <p:slideViewPr>
    <p:cSldViewPr snapToObjects="1" showGuides="1">
      <p:cViewPr varScale="1">
        <p:scale>
          <a:sx n="96" d="100"/>
          <a:sy n="96" d="100"/>
        </p:scale>
        <p:origin x="-102" y="-210"/>
      </p:cViewPr>
      <p:guideLst>
        <p:guide orient="horz" pos="2125"/>
        <p:guide pos="3856"/>
        <p:guide orient="horz" pos="2166"/>
        <p:guide pos="3755"/>
      </p:guideLst>
    </p:cSldViewPr>
  </p:slideViewPr>
  <p:notesTextViewPr>
    <p:cViewPr>
      <p:scale>
        <a:sx n="1" d="1"/>
        <a:sy n="1" d="1"/>
      </p:scale>
      <p:origin x="0" y="0"/>
    </p:cViewPr>
  </p:notesTextViewPr>
  <p:sorterViewPr showFormatting="0">
    <p:cViewPr>
      <p:scale>
        <a:sx n="100" d="100"/>
        <a:sy n="100" d="100"/>
      </p:scale>
      <p:origin x="0" y="112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3" Type="http://schemas.openxmlformats.org/officeDocument/2006/relationships/tags" Target="tags/tag12.xml"/><Relationship Id="rId42" Type="http://schemas.openxmlformats.org/officeDocument/2006/relationships/font" Target="fonts/font13.fntdata"/><Relationship Id="rId41" Type="http://schemas.openxmlformats.org/officeDocument/2006/relationships/font" Target="fonts/font12.fntdata"/><Relationship Id="rId40" Type="http://schemas.openxmlformats.org/officeDocument/2006/relationships/font" Target="fonts/font11.fntdata"/><Relationship Id="rId4" Type="http://schemas.openxmlformats.org/officeDocument/2006/relationships/slide" Target="slides/slide2.xml"/><Relationship Id="rId39" Type="http://schemas.openxmlformats.org/officeDocument/2006/relationships/font" Target="fonts/font10.fntdata"/><Relationship Id="rId38" Type="http://schemas.openxmlformats.org/officeDocument/2006/relationships/font" Target="fonts/font9.fntdata"/><Relationship Id="rId37" Type="http://schemas.openxmlformats.org/officeDocument/2006/relationships/font" Target="fonts/font8.fntdata"/><Relationship Id="rId36" Type="http://schemas.openxmlformats.org/officeDocument/2006/relationships/font" Target="fonts/font7.fntdata"/><Relationship Id="rId35" Type="http://schemas.openxmlformats.org/officeDocument/2006/relationships/font" Target="fonts/font6.fntdata"/><Relationship Id="rId34" Type="http://schemas.openxmlformats.org/officeDocument/2006/relationships/font" Target="fonts/font5.fntdata"/><Relationship Id="rId33" Type="http://schemas.openxmlformats.org/officeDocument/2006/relationships/font" Target="fonts/font4.fntdata"/><Relationship Id="rId32" Type="http://schemas.openxmlformats.org/officeDocument/2006/relationships/font" Target="fonts/font3.fntdata"/><Relationship Id="rId31" Type="http://schemas.openxmlformats.org/officeDocument/2006/relationships/font" Target="fonts/font2.fntdata"/><Relationship Id="rId30" Type="http://schemas.openxmlformats.org/officeDocument/2006/relationships/font" Target="fonts/font1.fntdata"/><Relationship Id="rId3" Type="http://schemas.openxmlformats.org/officeDocument/2006/relationships/slide" Target="slides/slide1.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F8F6F144-8CAD-49F9-8B12-B73CB7F22469}"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 name="备注占位符 2"/>
          <p:cNvSpPr>
            <a:spLocks noGrp="1"/>
          </p:cNvSpPr>
          <p:nvPr>
            <p:ph type="body" idx="1"/>
          </p:nvPr>
        </p:nvSpPr>
        <p:spPr/>
        <p:txBody>
          <a:bodyPr lIns="91440" tIns="45720" rIns="91440" bIns="45720" rtlCol="0">
            <a:normAutofit fontScale="92500" lnSpcReduction="10000"/>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3789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ln>
            <a:solidFill>
              <a:srgbClr val="000000">
                <a:alpha val="100000"/>
              </a:srgbClr>
            </a:solidFill>
            <a:miter lim="800000"/>
          </a:ln>
        </p:spPr>
      </p:sp>
      <p:sp>
        <p:nvSpPr>
          <p:cNvPr id="3" name="备注占位符 2"/>
          <p:cNvSpPr>
            <a:spLocks noGrp="1"/>
          </p:cNvSpPr>
          <p:nvPr>
            <p:ph type="body" idx="1"/>
          </p:nvPr>
        </p:nvSpPr>
        <p:spPr/>
        <p:txBody>
          <a:bodyPr lIns="91440" tIns="45720" rIns="91440" bIns="45720" rtlCol="0">
            <a:normAutofit fontScale="92500" lnSpcReduction="10000"/>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38916"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3" name="备注占位符 2"/>
          <p:cNvSpPr>
            <a:spLocks noGrp="1"/>
          </p:cNvSpPr>
          <p:nvPr>
            <p:ph type="body" idx="1"/>
          </p:nvPr>
        </p:nvSpPr>
        <p:spPr/>
        <p:txBody>
          <a:bodyPr lIns="91440" tIns="45720" rIns="91440" bIns="45720" rtlCol="0">
            <a:normAutofit fontScale="92500" lnSpcReduction="10000"/>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41988"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3" name="备注占位符 2"/>
          <p:cNvSpPr>
            <a:spLocks noGrp="1"/>
          </p:cNvSpPr>
          <p:nvPr>
            <p:ph type="body" idx="1"/>
          </p:nvPr>
        </p:nvSpPr>
        <p:spPr/>
        <p:txBody>
          <a:bodyPr lIns="91440" tIns="45720" rIns="91440" bIns="45720" rtlCol="0">
            <a:normAutofit fontScale="92500" lnSpcReduction="10000"/>
          </a:bodyP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a:solidFill>
              <a:srgbClr val="000000">
                <a:alpha val="100000"/>
              </a:srgbClr>
            </a:solidFill>
            <a:miter lim="800000"/>
          </a:ln>
        </p:spPr>
      </p:sp>
      <p:sp>
        <p:nvSpPr>
          <p:cNvPr id="44035" name="备注占位符 2"/>
          <p:cNvSpPr>
            <a:spLocks noGrp="1"/>
          </p:cNvSpPr>
          <p:nvPr>
            <p:ph type="body" idx="1"/>
          </p:nvPr>
        </p:nvSpPr>
        <p:spPr>
          <a:noFill/>
          <a:ln>
            <a:noFill/>
          </a:ln>
        </p:spPr>
        <p:txBody>
          <a:bodyPr wrap="square" lIns="91440" tIns="45720" rIns="91440" bIns="45720" anchor="t" anchorCtr="0"/>
          <a:lstStyle/>
          <a:p>
            <a:pPr lvl="0"/>
            <a:endParaRPr lang="en-US" altLang="zh-CN" sz="1300" b="1" dirty="0"/>
          </a:p>
        </p:txBody>
      </p:sp>
      <p:sp>
        <p:nvSpPr>
          <p:cNvPr id="44036"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a:solidFill>
              <a:srgbClr val="000000">
                <a:alpha val="100000"/>
              </a:srgbClr>
            </a:solidFill>
            <a:miter lim="800000"/>
          </a:ln>
        </p:spPr>
      </p:sp>
      <p:sp>
        <p:nvSpPr>
          <p:cNvPr id="46083" name="备注占位符 2"/>
          <p:cNvSpPr>
            <a:spLocks noGrp="1"/>
          </p:cNvSpPr>
          <p:nvPr>
            <p:ph type="body" idx="1"/>
          </p:nvPr>
        </p:nvSpPr>
        <p:spPr>
          <a:noFill/>
          <a:ln>
            <a:noFill/>
          </a:ln>
        </p:spPr>
        <p:txBody>
          <a:bodyPr wrap="square" lIns="91440" tIns="45720" rIns="91440" bIns="45720" anchor="t" anchorCtr="0"/>
          <a:lstStyle/>
          <a:p>
            <a:pPr lvl="0" eaLnBrk="1" hangingPunct="1">
              <a:spcBef>
                <a:spcPct val="0"/>
              </a:spcBef>
            </a:pPr>
            <a:endParaRPr lang="zh-CN" altLang="en-US" dirty="0"/>
          </a:p>
        </p:txBody>
      </p:sp>
      <p:sp>
        <p:nvSpPr>
          <p:cNvPr id="46084"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7" Type="http://schemas.openxmlformats.org/officeDocument/2006/relationships/image" Target="../media/image4.png"/><Relationship Id="rId6" Type="http://schemas.openxmlformats.org/officeDocument/2006/relationships/tags" Target="../tags/tag2.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1.xm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image6.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7" Type="http://schemas.openxmlformats.org/officeDocument/2006/relationships/image" Target="../media/image4.png"/><Relationship Id="rId6" Type="http://schemas.openxmlformats.org/officeDocument/2006/relationships/tags" Target="../tags/tag5.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4.xm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6.xm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pic>
        <p:nvPicPr>
          <p:cNvPr id="7" name="图片 6" descr="校门图-阳刻"/>
          <p:cNvPicPr>
            <a:picLocks noChangeAspect="1"/>
          </p:cNvPicPr>
          <p:nvPr userDrawn="1"/>
        </p:nvPicPr>
        <p:blipFill>
          <a:blip r:embed="rId2" cstate="print">
            <a:duotone>
              <a:schemeClr val="accent1">
                <a:shade val="45000"/>
                <a:satMod val="135000"/>
              </a:schemeClr>
              <a:prstClr val="white"/>
            </a:duotone>
          </a:blip>
          <a:stretch>
            <a:fillRect/>
          </a:stretch>
        </p:blipFill>
        <p:spPr>
          <a:xfrm>
            <a:off x="-912779" y="4437320"/>
            <a:ext cx="14209579" cy="3312160"/>
          </a:xfrm>
          <a:prstGeom prst="rect">
            <a:avLst/>
          </a:prstGeom>
        </p:spPr>
      </p:pic>
      <p:pic>
        <p:nvPicPr>
          <p:cNvPr id="8" name="图片 7" descr="10.14-末-logo-19910869330557435823"/>
          <p:cNvPicPr>
            <a:picLocks noChangeAspect="1"/>
          </p:cNvPicPr>
          <p:nvPr userDrawn="1">
            <p:custDataLst>
              <p:tags r:id="rId3"/>
            </p:custDataLst>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colorTemperature colorTemp="4700"/>
                    </a14:imgEffect>
                    <a14:imgEffect>
                      <a14:saturation sat="33000"/>
                    </a14:imgEffect>
                  </a14:imgLayer>
                </a14:imgProps>
              </a:ext>
            </a:extLst>
          </a:blip>
          <a:stretch>
            <a:fillRect/>
          </a:stretch>
        </p:blipFill>
        <p:spPr>
          <a:xfrm>
            <a:off x="6288023" y="356659"/>
            <a:ext cx="1056000" cy="1056000"/>
          </a:xfrm>
          <a:prstGeom prst="rect">
            <a:avLst/>
          </a:prstGeom>
        </p:spPr>
      </p:pic>
      <p:pic>
        <p:nvPicPr>
          <p:cNvPr id="12" name="图片 11" descr="校徽-蓝色"/>
          <p:cNvPicPr>
            <a:picLocks noChangeAspect="1"/>
          </p:cNvPicPr>
          <p:nvPr userDrawn="1">
            <p:custDataLst>
              <p:tags r:id="rId6"/>
            </p:custDataLst>
          </p:nvPr>
        </p:nvPicPr>
        <p:blipFill>
          <a:blip r:embed="rId7">
            <a:duotone>
              <a:schemeClr val="accent1">
                <a:shade val="45000"/>
                <a:satMod val="135000"/>
              </a:schemeClr>
              <a:prstClr val="white"/>
            </a:duotone>
          </a:blip>
          <a:stretch>
            <a:fillRect/>
          </a:stretch>
        </p:blipFill>
        <p:spPr>
          <a:xfrm>
            <a:off x="4847861" y="356659"/>
            <a:ext cx="1059681" cy="1056000"/>
          </a:xfrm>
          <a:prstGeom prst="rect">
            <a:avLst/>
          </a:prstGeom>
          <a:noFill/>
        </p:spPr>
      </p:pic>
      <p:grpSp>
        <p:nvGrpSpPr>
          <p:cNvPr id="9" name="组合 6"/>
          <p:cNvGrpSpPr/>
          <p:nvPr userDrawn="1"/>
        </p:nvGrpSpPr>
        <p:grpSpPr>
          <a:xfrm>
            <a:off x="3119669" y="4101076"/>
            <a:ext cx="5952661" cy="672075"/>
            <a:chOff x="3985479" y="4389107"/>
            <a:chExt cx="4464497" cy="672074"/>
          </a:xfrm>
        </p:grpSpPr>
        <p:cxnSp>
          <p:nvCxnSpPr>
            <p:cNvPr id="10" name="淘宝网chenying0907出品 54"/>
            <p:cNvCxnSpPr/>
            <p:nvPr/>
          </p:nvCxnSpPr>
          <p:spPr>
            <a:xfrm>
              <a:off x="3985479" y="4617548"/>
              <a:ext cx="4464497" cy="0"/>
            </a:xfrm>
            <a:prstGeom prst="line">
              <a:avLst/>
            </a:prstGeom>
            <a:ln w="19050">
              <a:solidFill>
                <a:srgbClr val="4D7BA9"/>
              </a:solidFill>
            </a:ln>
          </p:spPr>
          <p:style>
            <a:lnRef idx="1">
              <a:schemeClr val="accent1"/>
            </a:lnRef>
            <a:fillRef idx="0">
              <a:schemeClr val="accent1"/>
            </a:fillRef>
            <a:effectRef idx="0">
              <a:schemeClr val="accent1"/>
            </a:effectRef>
            <a:fontRef idx="minor">
              <a:schemeClr val="tx1"/>
            </a:fontRef>
          </p:style>
        </p:cxnSp>
        <p:sp>
          <p:nvSpPr>
            <p:cNvPr id="11" name="圆角淘宝网chenying0907出品 55"/>
            <p:cNvSpPr/>
            <p:nvPr/>
          </p:nvSpPr>
          <p:spPr>
            <a:xfrm>
              <a:off x="5065598" y="4389107"/>
              <a:ext cx="2304257" cy="67207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dirty="0">
                <a:solidFill>
                  <a:schemeClr val="bg1"/>
                </a:solidFill>
                <a:cs typeface="+mn-ea"/>
                <a:sym typeface="+mn-lt"/>
              </a:endParaRPr>
            </a:p>
          </p:txBody>
        </p:sp>
      </p:grpSp>
    </p:spTree>
  </p:cSld>
  <p:clrMapOvr>
    <a:masterClrMapping/>
  </p:clrMapOvr>
  <p:transition spd="slow" advTm="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15" name="TextBox 14"/>
          <p:cNvSpPr txBox="1"/>
          <p:nvPr/>
        </p:nvSpPr>
        <p:spPr>
          <a:xfrm>
            <a:off x="9457267" y="0"/>
            <a:ext cx="1579880" cy="25273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Verdana" panose="020B0604030504040204" pitchFamily="34" charset="0"/>
                <a:ea typeface="+mn-ea"/>
                <a:cs typeface="Verdana" panose="020B0604030504040204" pitchFamily="34" charset="0"/>
              </a:rPr>
              <a:t>Tankertanker Design</a:t>
            </a:r>
            <a:endParaRPr kumimoji="0" lang="zh-CN" altLang="en-US" sz="1050" b="0" i="0" u="none" strike="noStrike" kern="1200" cap="none" spc="0" normalizeH="0" baseline="0" noProof="0" dirty="0">
              <a:ln>
                <a:noFill/>
              </a:ln>
              <a:solidFill>
                <a:schemeClr val="bg1"/>
              </a:solidFill>
              <a:effectLst/>
              <a:uLnTx/>
              <a:uFillTx/>
              <a:latin typeface="Verdana" panose="020B0604030504040204" pitchFamily="34" charset="0"/>
              <a:ea typeface="+mn-ea"/>
              <a:cs typeface="Verdana" panose="020B0604030504040204" pitchFamily="34" charset="0"/>
            </a:endParaRPr>
          </a:p>
        </p:txBody>
      </p:sp>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16" name="日期占位符 2"/>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7CD75B92-9D3B-4F83-A60F-EF1CC59294C0}"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9" name="页脚占位符 3"/>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0" name="灯片编号占位符 4"/>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zh-CN" altLang="en-US" dirty="0">
                <a:latin typeface="Calibri" panose="020F0502020204030204" pitchFamily="34" charset="0"/>
              </a:rPr>
            </a:fld>
            <a:endParaRPr lang="zh-CN" altLang="en-US" dirty="0">
              <a:latin typeface="Calibri" panose="020F0502020204030204" pitchFamily="34" charset="0"/>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3" name="日期占位符 2"/>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灯片编号占位符 4"/>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6" name="日期占位符 5"/>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页脚占位符 6"/>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灯片编号占位符 4"/>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6" name="日期占位符 5"/>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页脚占位符 6"/>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灯片编号占位符 3"/>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5" name="日期占位符 4"/>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8"/>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灯片编号占位符 3"/>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5" name="日期占位符 4"/>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3" name="组合 2"/>
          <p:cNvGrpSpPr/>
          <p:nvPr userDrawn="1"/>
        </p:nvGrpSpPr>
        <p:grpSpPr>
          <a:xfrm>
            <a:off x="213903" y="45209"/>
            <a:ext cx="1124744" cy="1124745"/>
            <a:chOff x="250072" y="1092375"/>
            <a:chExt cx="2442845" cy="2442848"/>
          </a:xfrm>
        </p:grpSpPr>
        <p:sp>
          <p:nvSpPr>
            <p:cNvPr id="4" name="椭圆 3"/>
            <p:cNvSpPr/>
            <p:nvPr userDrawn="1"/>
          </p:nvSpPr>
          <p:spPr bwMode="auto">
            <a:xfrm>
              <a:off x="250072" y="1092375"/>
              <a:ext cx="2442845" cy="24428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pic>
          <p:nvPicPr>
            <p:cNvPr id="5" name="图片 2"/>
            <p:cNvPicPr>
              <a:picLocks noChangeAspect="1" noChangeArrowheads="1"/>
            </p:cNvPicPr>
            <p:nvPr userDrawn="1"/>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saturation sat="66000"/>
                      </a14:imgEffect>
                    </a14:imgLayer>
                  </a14:imgProps>
                </a:ext>
              </a:extLst>
            </a:blip>
            <a:srcRect/>
            <a:stretch>
              <a:fillRect/>
            </a:stretch>
          </p:blipFill>
          <p:spPr bwMode="auto">
            <a:xfrm>
              <a:off x="303763" y="1144003"/>
              <a:ext cx="2189287" cy="2193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6" name="直接连接符 5"/>
          <p:cNvCxnSpPr/>
          <p:nvPr userDrawn="1"/>
        </p:nvCxnSpPr>
        <p:spPr>
          <a:xfrm>
            <a:off x="1368805" y="1028733"/>
            <a:ext cx="10199803"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标题 7"/>
          <p:cNvSpPr>
            <a:spLocks noGrp="1"/>
          </p:cNvSpPr>
          <p:nvPr>
            <p:ph type="title"/>
          </p:nvPr>
        </p:nvSpPr>
        <p:spPr>
          <a:xfrm>
            <a:off x="1487488" y="274639"/>
            <a:ext cx="9985109" cy="562005"/>
          </a:xfrm>
          <a:noFill/>
        </p:spPr>
        <p:txBody>
          <a:bodyPr wrap="square" rtlCol="0">
            <a:spAutoFit/>
          </a:bodyPr>
          <a:lstStyle>
            <a:lvl1pPr>
              <a:defRPr lang="zh-CN" altLang="en-US" sz="3735" b="1"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微软雅黑" panose="020B0503020204020204" pitchFamily="34" charset="-122"/>
                <a:ea typeface="微软雅黑" panose="020B0503020204020204" pitchFamily="34" charset="-122"/>
                <a:cs typeface="+mn-cs"/>
              </a:defRPr>
            </a:lvl1pPr>
          </a:lstStyle>
          <a:p>
            <a:pPr marL="0" lvl="0" algn="l"/>
            <a:r>
              <a:rPr lang="zh-CN" altLang="en-US" dirty="0"/>
              <a:t>单击此处编辑母版标题样式</a:t>
            </a:r>
            <a:endParaRPr lang="zh-CN" altLang="en-US" dirty="0"/>
          </a:p>
        </p:txBody>
      </p:sp>
    </p:spTree>
  </p:cSld>
  <p:clrMapOvr>
    <a:masterClrMapping/>
  </p:clrMapOvr>
  <p:transition spd="slow" advTm="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仅标题">
    <p:bg>
      <p:bgPr>
        <a:solidFill>
          <a:schemeClr val="bg1"/>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AC11153-19D0-4A15-9AC8-7DDC990A9B5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2B3D9F-B2B5-4EBB-B874-CF124A0CE253}" type="slidenum">
              <a:rPr lang="zh-CN" altLang="en-US" smtClean="0"/>
            </a:fld>
            <a:endParaRPr lang="zh-CN" altLang="en-US"/>
          </a:p>
        </p:txBody>
      </p:sp>
      <p:cxnSp>
        <p:nvCxnSpPr>
          <p:cNvPr id="15" name="直接连接符 14"/>
          <p:cNvCxnSpPr/>
          <p:nvPr userDrawn="1"/>
        </p:nvCxnSpPr>
        <p:spPr>
          <a:xfrm>
            <a:off x="1368805" y="1028733"/>
            <a:ext cx="10199803"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标题 1"/>
          <p:cNvSpPr>
            <a:spLocks noGrp="1"/>
          </p:cNvSpPr>
          <p:nvPr>
            <p:ph type="title"/>
          </p:nvPr>
        </p:nvSpPr>
        <p:spPr>
          <a:xfrm>
            <a:off x="1387692" y="96008"/>
            <a:ext cx="10814585" cy="932725"/>
          </a:xfrm>
        </p:spPr>
        <p:txBody>
          <a:bodyPr vert="horz" lIns="91440" tIns="45720" rIns="91440" bIns="45720" rtlCol="0" anchor="ctr">
            <a:normAutofit/>
          </a:bodyPr>
          <a:lstStyle>
            <a:lvl1pPr>
              <a:defRPr lang="zh-CN" altLang="en-US" sz="3735"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cs typeface="+mn-cs"/>
              </a:defRPr>
            </a:lvl1pPr>
          </a:lstStyle>
          <a:p>
            <a:pPr marL="0" lvl="0" algn="l"/>
            <a:r>
              <a:rPr lang="zh-CN" altLang="en-US" dirty="0"/>
              <a:t>单击此处编辑母版标题样式</a:t>
            </a:r>
            <a:endParaRPr lang="zh-CN" altLang="en-US" dirty="0"/>
          </a:p>
        </p:txBody>
      </p:sp>
      <p:pic>
        <p:nvPicPr>
          <p:cNvPr id="8" name="图片 7" descr="10.14-末-logo-19910869330557435823"/>
          <p:cNvPicPr>
            <a:picLocks noChangeAspect="1"/>
          </p:cNvPicPr>
          <p:nvPr userDrawn="1">
            <p:custDataLst>
              <p:tags r:id="rId2"/>
            </p:custDataLst>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Lst>
          </a:blip>
          <a:stretch>
            <a:fillRect/>
          </a:stretch>
        </p:blipFill>
        <p:spPr>
          <a:xfrm>
            <a:off x="239436" y="95885"/>
            <a:ext cx="960000" cy="960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bg>
      <p:bgPr>
        <a:noFill/>
        <a:effectLst/>
      </p:bgPr>
    </p:bg>
    <p:spTree>
      <p:nvGrpSpPr>
        <p:cNvPr id="1" name=""/>
        <p:cNvGrpSpPr/>
        <p:nvPr/>
      </p:nvGrpSpPr>
      <p:grpSpPr>
        <a:xfrm>
          <a:off x="0" y="0"/>
          <a:ext cx="0" cy="0"/>
          <a:chOff x="0" y="0"/>
          <a:chExt cx="0" cy="0"/>
        </a:xfrm>
      </p:grpSpPr>
      <p:sp>
        <p:nvSpPr>
          <p:cNvPr id="13" name="矩形 12"/>
          <p:cNvSpPr/>
          <p:nvPr userDrawn="1"/>
        </p:nvSpPr>
        <p:spPr>
          <a:xfrm>
            <a:off x="353695" y="188595"/>
            <a:ext cx="1565910" cy="791845"/>
          </a:xfrm>
          <a:prstGeom prst="rect">
            <a:avLst/>
          </a:prstGeom>
          <a:solidFill>
            <a:schemeClr val="bg1"/>
          </a:solidFill>
          <a:ln>
            <a:solidFill>
              <a:schemeClr val="bg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pic>
        <p:nvPicPr>
          <p:cNvPr id="7" name="图片 6" descr="校门图-阳刻"/>
          <p:cNvPicPr>
            <a:picLocks noChangeAspect="1"/>
          </p:cNvPicPr>
          <p:nvPr userDrawn="1"/>
        </p:nvPicPr>
        <p:blipFill>
          <a:blip r:embed="rId2" cstate="print">
            <a:duotone>
              <a:schemeClr val="accent1">
                <a:shade val="45000"/>
                <a:satMod val="135000"/>
              </a:schemeClr>
              <a:prstClr val="white"/>
            </a:duotone>
          </a:blip>
          <a:stretch>
            <a:fillRect/>
          </a:stretch>
        </p:blipFill>
        <p:spPr>
          <a:xfrm>
            <a:off x="-912777" y="4437320"/>
            <a:ext cx="14209579" cy="3312160"/>
          </a:xfrm>
          <a:prstGeom prst="rect">
            <a:avLst/>
          </a:prstGeom>
        </p:spPr>
      </p:pic>
      <p:pic>
        <p:nvPicPr>
          <p:cNvPr id="8" name="图片 7" descr="10.14-末-logo-19910869330557435823"/>
          <p:cNvPicPr>
            <a:picLocks noChangeAspect="1"/>
          </p:cNvPicPr>
          <p:nvPr userDrawn="1">
            <p:custDataLst>
              <p:tags r:id="rId3"/>
            </p:custDataLst>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colorTemperature colorTemp="4700"/>
                    </a14:imgEffect>
                    <a14:imgEffect>
                      <a14:saturation sat="33000"/>
                    </a14:imgEffect>
                  </a14:imgLayer>
                </a14:imgProps>
              </a:ext>
            </a:extLst>
          </a:blip>
          <a:stretch>
            <a:fillRect/>
          </a:stretch>
        </p:blipFill>
        <p:spPr>
          <a:xfrm>
            <a:off x="2645028" y="114089"/>
            <a:ext cx="612000" cy="612000"/>
          </a:xfrm>
          <a:prstGeom prst="rect">
            <a:avLst/>
          </a:prstGeom>
        </p:spPr>
      </p:pic>
      <p:pic>
        <p:nvPicPr>
          <p:cNvPr id="12" name="图片 11" descr="校徽-蓝色"/>
          <p:cNvPicPr>
            <a:picLocks noChangeAspect="1"/>
          </p:cNvPicPr>
          <p:nvPr userDrawn="1">
            <p:custDataLst>
              <p:tags r:id="rId6"/>
            </p:custDataLst>
          </p:nvPr>
        </p:nvPicPr>
        <p:blipFill>
          <a:blip r:embed="rId7">
            <a:duotone>
              <a:schemeClr val="accent1">
                <a:shade val="45000"/>
                <a:satMod val="135000"/>
              </a:schemeClr>
              <a:prstClr val="white"/>
            </a:duotone>
          </a:blip>
          <a:stretch>
            <a:fillRect/>
          </a:stretch>
        </p:blipFill>
        <p:spPr>
          <a:xfrm>
            <a:off x="138066" y="116629"/>
            <a:ext cx="612000" cy="609874"/>
          </a:xfrm>
          <a:prstGeom prst="rect">
            <a:avLst/>
          </a:prstGeom>
          <a:noFill/>
        </p:spPr>
      </p:pic>
      <p:sp>
        <p:nvSpPr>
          <p:cNvPr id="2" name="文本框 1"/>
          <p:cNvSpPr txBox="1"/>
          <p:nvPr userDrawn="1"/>
        </p:nvSpPr>
        <p:spPr>
          <a:xfrm>
            <a:off x="767715" y="188595"/>
            <a:ext cx="1859280" cy="344805"/>
          </a:xfrm>
          <a:prstGeom prst="rect">
            <a:avLst/>
          </a:prstGeom>
          <a:noFill/>
        </p:spPr>
        <p:txBody>
          <a:bodyPr wrap="square" rtlCol="0">
            <a:spAutoFit/>
          </a:bodyPr>
          <a:lstStyle/>
          <a:p>
            <a:r>
              <a:rPr lang="zh-CN" altLang="en-US" sz="1650" b="1" dirty="0" smtClean="0">
                <a:solidFill>
                  <a:schemeClr val="accent1"/>
                </a:solidFill>
                <a:latin typeface="微软雅黑" panose="020B0503020204020204" pitchFamily="34" charset="-122"/>
                <a:ea typeface="微软雅黑" panose="020B0503020204020204" pitchFamily="34" charset="-122"/>
              </a:rPr>
              <a:t>中国药科大学</a:t>
            </a:r>
            <a:endParaRPr lang="zh-CN" altLang="en-US" sz="1650" b="1" dirty="0" smtClean="0">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userDrawn="1"/>
        </p:nvSpPr>
        <p:spPr>
          <a:xfrm>
            <a:off x="3306445" y="188595"/>
            <a:ext cx="1859280" cy="344805"/>
          </a:xfrm>
          <a:prstGeom prst="rect">
            <a:avLst/>
          </a:prstGeom>
          <a:noFill/>
        </p:spPr>
        <p:txBody>
          <a:bodyPr wrap="square" rtlCol="0">
            <a:spAutoFit/>
          </a:bodyPr>
          <a:lstStyle/>
          <a:p>
            <a:r>
              <a:rPr lang="zh-CN" altLang="en-US" sz="1650" b="1" dirty="0" smtClean="0">
                <a:solidFill>
                  <a:schemeClr val="accent1"/>
                </a:solidFill>
                <a:latin typeface="微软雅黑" panose="020B0503020204020204" pitchFamily="34" charset="-122"/>
                <a:ea typeface="微软雅黑" panose="020B0503020204020204" pitchFamily="34" charset="-122"/>
              </a:rPr>
              <a:t>动物实验中心</a:t>
            </a:r>
            <a:endParaRPr lang="zh-CN" altLang="en-US" sz="1650" b="1" dirty="0" smtClean="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pic>
        <p:nvPicPr>
          <p:cNvPr id="7" name="图片 6" descr="校门图-阳刻"/>
          <p:cNvPicPr>
            <a:picLocks noChangeAspect="1"/>
          </p:cNvPicPr>
          <p:nvPr userDrawn="1"/>
        </p:nvPicPr>
        <p:blipFill>
          <a:blip r:embed="rId2" cstate="print">
            <a:duotone>
              <a:schemeClr val="accent1">
                <a:shade val="45000"/>
                <a:satMod val="135000"/>
              </a:schemeClr>
              <a:prstClr val="white"/>
            </a:duotone>
          </a:blip>
          <a:stretch>
            <a:fillRect/>
          </a:stretch>
        </p:blipFill>
        <p:spPr>
          <a:xfrm>
            <a:off x="-912777" y="4437320"/>
            <a:ext cx="14209579" cy="3312160"/>
          </a:xfrm>
          <a:prstGeom prst="rect">
            <a:avLst/>
          </a:prstGeom>
        </p:spPr>
      </p:pic>
      <p:sp>
        <p:nvSpPr>
          <p:cNvPr id="12" name="Rectangle 3"/>
          <p:cNvSpPr txBox="1">
            <a:spLocks noChangeArrowheads="1"/>
          </p:cNvSpPr>
          <p:nvPr userDrawn="1"/>
        </p:nvSpPr>
        <p:spPr>
          <a:xfrm>
            <a:off x="3715417" y="2854327"/>
            <a:ext cx="4761169" cy="669925"/>
          </a:xfrm>
          <a:prstGeom prst="rect">
            <a:avLst/>
          </a:prstGeom>
        </p:spPr>
        <p:txBody>
          <a:bodyPr vert="horz" lIns="121920" tIns="60960" rIns="121920"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335" b="1" dirty="0">
                <a:solidFill>
                  <a:schemeClr val="bg1"/>
                </a:solidFill>
                <a:latin typeface="微软雅黑" panose="020B0503020204020204" pitchFamily="34" charset="-122"/>
                <a:ea typeface="微软雅黑" panose="020B0503020204020204" pitchFamily="34" charset="-122"/>
              </a:rPr>
              <a:t>谢    谢！</a:t>
            </a:r>
            <a:endParaRPr lang="zh-CN" altLang="en-US" sz="5335" b="1" dirty="0">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userDrawn="1"/>
        </p:nvGrpSpPr>
        <p:grpSpPr>
          <a:xfrm>
            <a:off x="3119669" y="4101075"/>
            <a:ext cx="5952661" cy="480053"/>
            <a:chOff x="3985479" y="4389107"/>
            <a:chExt cx="4464497" cy="480053"/>
          </a:xfrm>
        </p:grpSpPr>
        <p:cxnSp>
          <p:nvCxnSpPr>
            <p:cNvPr id="14" name="淘宝网chenying0907出品 54"/>
            <p:cNvCxnSpPr/>
            <p:nvPr/>
          </p:nvCxnSpPr>
          <p:spPr>
            <a:xfrm>
              <a:off x="3985479" y="4617548"/>
              <a:ext cx="4464497"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圆角淘宝网chenying0907出品 55"/>
            <p:cNvSpPr/>
            <p:nvPr/>
          </p:nvSpPr>
          <p:spPr>
            <a:xfrm>
              <a:off x="5065598" y="4389107"/>
              <a:ext cx="2304257" cy="480053"/>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5" dirty="0">
                  <a:solidFill>
                    <a:schemeClr val="bg1"/>
                  </a:solidFill>
                  <a:cs typeface="+mn-ea"/>
                  <a:sym typeface="+mn-lt"/>
                </a:rPr>
                <a:t>动物实验中心</a:t>
              </a:r>
              <a:endParaRPr lang="zh-CN" altLang="en-US" sz="2135" dirty="0">
                <a:solidFill>
                  <a:schemeClr val="bg1"/>
                </a:solidFill>
                <a:cs typeface="+mn-ea"/>
                <a:sym typeface="+mn-lt"/>
              </a:endParaRPr>
            </a:p>
          </p:txBody>
        </p:sp>
      </p:grpSp>
      <p:sp>
        <p:nvSpPr>
          <p:cNvPr id="16" name="矩形 15"/>
          <p:cNvSpPr/>
          <p:nvPr userDrawn="1"/>
        </p:nvSpPr>
        <p:spPr>
          <a:xfrm>
            <a:off x="1883701" y="1674252"/>
            <a:ext cx="8424597" cy="2258060"/>
          </a:xfrm>
          <a:prstGeom prst="rect">
            <a:avLst/>
          </a:prstGeom>
        </p:spPr>
        <p:txBody>
          <a:bodyPr wrap="square">
            <a:spAutoFit/>
          </a:bodyPr>
          <a:lstStyle/>
          <a:p>
            <a:pPr marR="0" lvl="0" indent="0" algn="ctr" fontAlgn="auto">
              <a:lnSpc>
                <a:spcPct val="110000"/>
              </a:lnSpc>
              <a:spcBef>
                <a:spcPts val="0"/>
              </a:spcBef>
              <a:spcAft>
                <a:spcPts val="0"/>
              </a:spcAft>
              <a:buClrTx/>
              <a:buSzTx/>
              <a:buFontTx/>
              <a:buNone/>
            </a:pPr>
            <a:r>
              <a:rPr lang="zh-CN" altLang="en-US" sz="12800" b="1"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atin typeface="微软雅黑" panose="020B0503020204020204" pitchFamily="34" charset="-122"/>
                <a:ea typeface="微软雅黑" panose="020B0503020204020204" pitchFamily="34" charset="-122"/>
                <a:cs typeface="+mn-ea"/>
                <a:sym typeface="+mn-lt"/>
              </a:rPr>
              <a:t>谢 谢</a:t>
            </a:r>
            <a:endParaRPr lang="zh-CN" altLang="en-US" sz="12800" b="1"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atin typeface="微软雅黑" panose="020B0503020204020204" pitchFamily="34" charset="-122"/>
              <a:ea typeface="微软雅黑" panose="020B0503020204020204" pitchFamily="34" charset="-122"/>
              <a:cs typeface="+mn-ea"/>
              <a:sym typeface="+mn-lt"/>
            </a:endParaRPr>
          </a:p>
        </p:txBody>
      </p:sp>
      <p:pic>
        <p:nvPicPr>
          <p:cNvPr id="8" name="图片 7" descr="10.14-末-logo-19910869330557435823"/>
          <p:cNvPicPr>
            <a:picLocks noChangeAspect="1"/>
          </p:cNvPicPr>
          <p:nvPr userDrawn="1">
            <p:custDataLst>
              <p:tags r:id="rId3"/>
            </p:custDataLst>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colorTemperature colorTemp="4700"/>
                    </a14:imgEffect>
                    <a14:imgEffect>
                      <a14:saturation sat="33000"/>
                    </a14:imgEffect>
                  </a14:imgLayer>
                </a14:imgProps>
              </a:ext>
            </a:extLst>
          </a:blip>
          <a:stretch>
            <a:fillRect/>
          </a:stretch>
        </p:blipFill>
        <p:spPr>
          <a:xfrm>
            <a:off x="5520096" y="549699"/>
            <a:ext cx="1200000" cy="1200000"/>
          </a:xfrm>
          <a:prstGeom prst="rect">
            <a:avLst/>
          </a:prstGeom>
        </p:spPr>
      </p:pic>
    </p:spTree>
  </p:cSld>
  <p:clrMapOvr>
    <a:masterClrMapping/>
  </p:clrMapOvr>
  <p:transition spd="slow" advTm="0"/>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灯片编号占位符 3"/>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5" name="日期占位符 4"/>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文本框 6"/>
          <p:cNvSpPr txBox="1"/>
          <p:nvPr userDrawn="1"/>
        </p:nvSpPr>
        <p:spPr>
          <a:xfrm>
            <a:off x="888365" y="645160"/>
            <a:ext cx="4064000" cy="368300"/>
          </a:xfrm>
          <a:prstGeom prst="rect">
            <a:avLst/>
          </a:prstGeom>
          <a:noFill/>
        </p:spPr>
        <p:txBody>
          <a:bodyPr wrap="square" rtlCol="0">
            <a:sp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72412" y="32210"/>
            <a:ext cx="10972800" cy="1143000"/>
          </a:xfrm>
        </p:spPr>
        <p:txBody>
          <a:bodyPr>
            <a:normAutofit/>
          </a:bodyPr>
          <a:lstStyle>
            <a:lvl1pPr algn="l">
              <a:defRPr sz="3200" b="1">
                <a:solidFill>
                  <a:schemeClr val="bg1">
                    <a:lumMod val="65000"/>
                  </a:schemeClr>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灯片编号占位符 3"/>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5" name="日期占位符 4"/>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灯片编号占位符 3"/>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5" name="日期占位符 4"/>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灯片编号占位符 4"/>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6" name="日期占位符 5"/>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页脚占位符 6"/>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灯片编号占位符 6"/>
          <p:cNvSpPr>
            <a:spLocks noGrp="1"/>
          </p:cNvSpPr>
          <p:nvPr>
            <p:ph type="sldNum" sz="quarter" idx="10"/>
          </p:nvPr>
        </p:nvSpPr>
        <p:spPr/>
        <p:txBody>
          <a:body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8" name="日期占位符 7"/>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8"/>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8.png"/><Relationship Id="rId17" Type="http://schemas.openxmlformats.org/officeDocument/2006/relationships/image" Target="../media/image7.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组合 15"/>
          <p:cNvGrpSpPr/>
          <p:nvPr userDrawn="1"/>
        </p:nvGrpSpPr>
        <p:grpSpPr>
          <a:xfrm>
            <a:off x="660400" y="6453188"/>
            <a:ext cx="2421467" cy="247650"/>
            <a:chOff x="4843424" y="6383787"/>
            <a:chExt cx="1816809" cy="246856"/>
          </a:xfrm>
        </p:grpSpPr>
        <p:pic>
          <p:nvPicPr>
            <p:cNvPr id="17" name="Picture 2" descr="H:\桌面\design.png"/>
            <p:cNvPicPr>
              <a:picLocks noChangeAspect="1" noChangeArrowheads="1"/>
            </p:cNvPicPr>
            <p:nvPr/>
          </p:nvPicPr>
          <p:blipFill>
            <a:blip r:embed="rId17"/>
            <a:srcRect/>
            <a:stretch>
              <a:fillRect/>
            </a:stretch>
          </p:blipFill>
          <p:spPr bwMode="auto">
            <a:xfrm>
              <a:off x="5940815" y="6383787"/>
              <a:ext cx="719418" cy="246856"/>
            </a:xfrm>
            <a:prstGeom prst="rect">
              <a:avLst/>
            </a:prstGeom>
            <a:noFill/>
            <a:effectLst>
              <a:outerShdw blurRad="63500" sx="102000" sy="102000" algn="ctr" rotWithShape="0">
                <a:prstClr val="black">
                  <a:alpha val="40000"/>
                </a:prstClr>
              </a:outerShdw>
            </a:effectLst>
          </p:spPr>
        </p:pic>
        <p:pic>
          <p:nvPicPr>
            <p:cNvPr id="18" name="Picture 3" descr="H:\桌面\tanker.png"/>
            <p:cNvPicPr>
              <a:picLocks noChangeAspect="1" noChangeArrowheads="1"/>
            </p:cNvPicPr>
            <p:nvPr/>
          </p:nvPicPr>
          <p:blipFill>
            <a:blip r:embed="rId18"/>
            <a:srcRect/>
            <a:stretch>
              <a:fillRect/>
            </a:stretch>
          </p:blipFill>
          <p:spPr bwMode="auto">
            <a:xfrm>
              <a:off x="4843424" y="6383787"/>
              <a:ext cx="1102155" cy="219955"/>
            </a:xfrm>
            <a:prstGeom prst="rect">
              <a:avLst/>
            </a:prstGeom>
            <a:noFill/>
            <a:effectLst>
              <a:outerShdw blurRad="63500" sx="102000" sy="102000" algn="ctr" rotWithShape="0">
                <a:prstClr val="black">
                  <a:alpha val="40000"/>
                </a:prstClr>
              </a:outerShdw>
            </a:effectLst>
          </p:spPr>
        </p:pic>
      </p:grpSp>
      <p:sp>
        <p:nvSpPr>
          <p:cNvPr id="7" name="矩形 6"/>
          <p:cNvSpPr/>
          <p:nvPr/>
        </p:nvSpPr>
        <p:spPr>
          <a:xfrm>
            <a:off x="620184" y="6356350"/>
            <a:ext cx="2461684" cy="344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fld>
            <a:endParaRPr lang="zh-CN" altLang="en-US" dirty="0">
              <a:latin typeface="Arial" panose="020B0604020202020204" pitchFamily="34" charset="0"/>
            </a:endParaRPr>
          </a:p>
        </p:txBody>
      </p:sp>
      <p:sp>
        <p:nvSpPr>
          <p:cNvPr id="1029" name="标题占位符 1"/>
          <p:cNvSpPr>
            <a:spLocks noGrp="1"/>
          </p:cNvSpPr>
          <p:nvPr>
            <p:ph type="title"/>
          </p:nvPr>
        </p:nvSpPr>
        <p:spPr>
          <a:xfrm>
            <a:off x="609600" y="274638"/>
            <a:ext cx="10972800" cy="1143000"/>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1030" name="文本占位符 2"/>
          <p:cNvSpPr>
            <a:spLocks noGrp="1"/>
          </p:cNvSpPr>
          <p:nvPr>
            <p:ph type="body" idx="1"/>
          </p:nvPr>
        </p:nvSpPr>
        <p:spPr>
          <a:xfrm>
            <a:off x="609600" y="1600200"/>
            <a:ext cx="10972800" cy="452596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DF98DD7F-0AAC-4C0F-B4EF-03FBE2EFD42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TextBox 12"/>
          <p:cNvSpPr txBox="1"/>
          <p:nvPr/>
        </p:nvSpPr>
        <p:spPr>
          <a:xfrm>
            <a:off x="9457267" y="0"/>
            <a:ext cx="1579880" cy="25273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Verdana" panose="020B0604030504040204" pitchFamily="34" charset="0"/>
                <a:ea typeface="+mn-ea"/>
                <a:cs typeface="Verdana" panose="020B0604030504040204" pitchFamily="34" charset="0"/>
              </a:rPr>
              <a:t>Tankertanker Design</a:t>
            </a:r>
            <a:endParaRPr kumimoji="0" lang="zh-CN" altLang="en-US" sz="1050" b="0" i="0" u="none" strike="noStrike" kern="1200" cap="none" spc="0" normalizeH="0" baseline="0" noProof="0" dirty="0">
              <a:ln>
                <a:noFill/>
              </a:ln>
              <a:solidFill>
                <a:schemeClr val="bg1"/>
              </a:solidFill>
              <a:effectLst/>
              <a:uLnTx/>
              <a:uFillTx/>
              <a:latin typeface="Verdana" panose="020B0604030504040204" pitchFamily="34" charset="0"/>
              <a:ea typeface="+mn-ea"/>
              <a:cs typeface="Verdana" panose="020B0604030504040204" pitchFamily="34" charset="0"/>
            </a:endParaRPr>
          </a:p>
        </p:txBody>
      </p:sp>
      <p:sp>
        <p:nvSpPr>
          <p:cNvPr id="14" name="TextBox 13"/>
          <p:cNvSpPr txBox="1"/>
          <p:nvPr/>
        </p:nvSpPr>
        <p:spPr>
          <a:xfrm>
            <a:off x="620184" y="1135063"/>
            <a:ext cx="1579880" cy="25273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Verdana" panose="020B0604030504040204" pitchFamily="34" charset="0"/>
                <a:ea typeface="+mn-ea"/>
                <a:cs typeface="Verdana" panose="020B0604030504040204" pitchFamily="34" charset="0"/>
              </a:rPr>
              <a:t>Tankertanker Design</a:t>
            </a:r>
            <a:endParaRPr kumimoji="0" lang="zh-CN" altLang="en-US" sz="1050" b="0" i="0" u="none" strike="noStrike" kern="1200" cap="none" spc="0" normalizeH="0" baseline="0" noProof="0" dirty="0">
              <a:ln>
                <a:noFill/>
              </a:ln>
              <a:solidFill>
                <a:schemeClr val="bg1"/>
              </a:solidFill>
              <a:effectLst/>
              <a:uLnTx/>
              <a:uFillTx/>
              <a:latin typeface="Verdana" panose="020B0604030504040204" pitchFamily="34" charset="0"/>
              <a:ea typeface="+mn-ea"/>
              <a:cs typeface="Verdan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1.jpeg"/><Relationship Id="rId6" Type="http://schemas.openxmlformats.org/officeDocument/2006/relationships/tags" Target="../tags/tag10.xml"/><Relationship Id="rId5" Type="http://schemas.openxmlformats.org/officeDocument/2006/relationships/image" Target="../media/image10.png"/><Relationship Id="rId4" Type="http://schemas.openxmlformats.org/officeDocument/2006/relationships/tags" Target="../tags/tag9.xml"/><Relationship Id="rId3" Type="http://schemas.openxmlformats.org/officeDocument/2006/relationships/image" Target="../media/image9.png"/><Relationship Id="rId2" Type="http://schemas.openxmlformats.org/officeDocument/2006/relationships/tags" Target="../tags/tag8.xml"/><Relationship Id="rId1" Type="http://schemas.openxmlformats.org/officeDocument/2006/relationships/tags" Target="../tags/tag7.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20.jpeg"/><Relationship Id="rId2" Type="http://schemas.openxmlformats.org/officeDocument/2006/relationships/image" Target="../media/image19.svg"/><Relationship Id="rId1"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Box 3"/>
          <p:cNvSpPr txBox="1"/>
          <p:nvPr/>
        </p:nvSpPr>
        <p:spPr>
          <a:xfrm>
            <a:off x="2416174" y="2348880"/>
            <a:ext cx="8000305" cy="1014730"/>
          </a:xfrm>
          <a:prstGeom prst="rect">
            <a:avLst/>
          </a:prstGeom>
          <a:noFill/>
          <a:ln w="9525">
            <a:noFill/>
          </a:ln>
        </p:spPr>
        <p:txBody>
          <a:bodyPr wrap="square">
            <a:spAutoFit/>
          </a:bodyPr>
          <a:lstStyle/>
          <a:p>
            <a:pPr algn="dist" eaLnBrk="1" hangingPunct="1">
              <a:lnSpc>
                <a:spcPct val="150000"/>
              </a:lnSpc>
            </a:pPr>
            <a:r>
              <a:rPr lang="zh-CN" altLang="en-US" sz="4000" b="1" dirty="0">
                <a:solidFill>
                  <a:srgbClr val="1F497D"/>
                </a:solidFill>
                <a:latin typeface="华康俪金黑W8" panose="020B0809000000000000" charset="-122"/>
                <a:ea typeface="华康俪金黑W8" panose="020B0809000000000000" charset="-122"/>
              </a:rPr>
              <a:t>动物实验中心管理</a:t>
            </a:r>
            <a:r>
              <a:rPr lang="zh-CN" altLang="en-US" sz="4000" b="1" dirty="0" smtClean="0">
                <a:solidFill>
                  <a:srgbClr val="1F497D"/>
                </a:solidFill>
                <a:latin typeface="华康俪金黑W8" panose="020B0809000000000000" charset="-122"/>
                <a:ea typeface="华康俪金黑W8" panose="020B0809000000000000" charset="-122"/>
              </a:rPr>
              <a:t>规定及</a:t>
            </a:r>
            <a:r>
              <a:rPr lang="zh-CN" altLang="en-US" sz="4000" b="1" dirty="0">
                <a:solidFill>
                  <a:srgbClr val="1F497D"/>
                </a:solidFill>
                <a:latin typeface="华康俪金黑W8" panose="020B0809000000000000" charset="-122"/>
                <a:ea typeface="华康俪金黑W8" panose="020B0809000000000000" charset="-122"/>
              </a:rPr>
              <a:t>使用流程</a:t>
            </a:r>
            <a:endParaRPr lang="zh-CN" altLang="en-US" sz="4000" b="1" dirty="0">
              <a:solidFill>
                <a:srgbClr val="1F497D"/>
              </a:solidFill>
              <a:latin typeface="华康俪金黑W8" panose="020B0809000000000000" charset="-122"/>
              <a:ea typeface="华康俪金黑W8" panose="020B0809000000000000" charset="-122"/>
            </a:endParaRPr>
          </a:p>
        </p:txBody>
      </p:sp>
      <p:sp>
        <p:nvSpPr>
          <p:cNvPr id="2" name="文本框 1"/>
          <p:cNvSpPr txBox="1"/>
          <p:nvPr/>
        </p:nvSpPr>
        <p:spPr>
          <a:xfrm>
            <a:off x="5304155" y="4220845"/>
            <a:ext cx="1536065" cy="368300"/>
          </a:xfrm>
          <a:prstGeom prst="rect">
            <a:avLst/>
          </a:prstGeom>
          <a:noFill/>
        </p:spPr>
        <p:txBody>
          <a:bodyPr wrap="square" rtlCol="0">
            <a:spAutoFit/>
          </a:bodyPr>
          <a:lstStyle/>
          <a:p>
            <a:pPr algn="ctr"/>
            <a:r>
              <a:rPr lang="en-US" altLang="zh-CN">
                <a:solidFill>
                  <a:schemeClr val="bg1"/>
                </a:solidFill>
                <a:latin typeface="华康俪金黑W8" panose="020B0809000000000000" charset="-122"/>
                <a:ea typeface="华康俪金黑W8" panose="020B0809000000000000" charset="-122"/>
                <a:cs typeface="华康俪金黑W8" panose="020B0809000000000000" charset="-122"/>
              </a:rPr>
              <a:t>2024</a:t>
            </a:r>
            <a:r>
              <a:rPr lang="zh-CN" altLang="en-US">
                <a:solidFill>
                  <a:schemeClr val="bg1"/>
                </a:solidFill>
                <a:latin typeface="华康俪金黑W8" panose="020B0809000000000000" charset="-122"/>
                <a:ea typeface="华康俪金黑W8" panose="020B0809000000000000" charset="-122"/>
                <a:cs typeface="华康俪金黑W8" panose="020B0809000000000000" charset="-122"/>
              </a:rPr>
              <a:t>年</a:t>
            </a:r>
            <a:r>
              <a:rPr lang="en-US" altLang="zh-CN">
                <a:solidFill>
                  <a:schemeClr val="bg1"/>
                </a:solidFill>
                <a:latin typeface="华康俪金黑W8" panose="020B0809000000000000" charset="-122"/>
                <a:ea typeface="华康俪金黑W8" panose="020B0809000000000000" charset="-122"/>
                <a:cs typeface="华康俪金黑W8" panose="020B0809000000000000" charset="-122"/>
              </a:rPr>
              <a:t>7</a:t>
            </a:r>
            <a:r>
              <a:rPr lang="zh-CN" altLang="en-US">
                <a:solidFill>
                  <a:schemeClr val="bg1"/>
                </a:solidFill>
                <a:latin typeface="华康俪金黑W8" panose="020B0809000000000000" charset="-122"/>
                <a:ea typeface="华康俪金黑W8" panose="020B0809000000000000" charset="-122"/>
                <a:cs typeface="华康俪金黑W8" panose="020B0809000000000000" charset="-122"/>
              </a:rPr>
              <a:t>月</a:t>
            </a:r>
            <a:endParaRPr lang="zh-CN" altLang="en-US">
              <a:solidFill>
                <a:schemeClr val="bg1"/>
              </a:solidFill>
              <a:latin typeface="华康俪金黑W8" panose="020B0809000000000000" charset="-122"/>
              <a:ea typeface="华康俪金黑W8" panose="020B0809000000000000" charset="-122"/>
              <a:cs typeface="华康俪金黑W8" panose="020B0809000000000000" charset="-122"/>
            </a:endParaRPr>
          </a:p>
        </p:txBody>
      </p:sp>
    </p:spTree>
  </p:cSld>
  <p:clrMapOvr>
    <a:masterClrMapping/>
  </p:clrMapOvr>
  <p:transition spd="slow" advTm="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wrap="square" lIns="91440" tIns="45720" rIns="91440" bIns="45720"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人员资质</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13315" name="TextBox 29"/>
          <p:cNvSpPr txBox="1"/>
          <p:nvPr/>
        </p:nvSpPr>
        <p:spPr>
          <a:xfrm>
            <a:off x="1492250" y="1265555"/>
            <a:ext cx="8424863" cy="1568450"/>
          </a:xfrm>
          <a:prstGeom prst="rect">
            <a:avLst/>
          </a:prstGeom>
          <a:noFill/>
          <a:ln w="9525">
            <a:noFill/>
          </a:ln>
        </p:spPr>
        <p:txBody>
          <a:bodyPr>
            <a:spAutoFit/>
          </a:bodyPr>
          <a:lstStyle/>
          <a:p>
            <a:pPr algn="just" eaLnBrk="1" hangingPunct="1"/>
            <a:r>
              <a:rPr lang="en-US" altLang="zh-CN" b="1"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、具有江苏省实验动物从业人员证书（详细情况参见</a:t>
            </a:r>
            <a:r>
              <a:rPr lang="en-US" altLang="zh-CN"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http://www.jsdw.org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或关注</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微信公众号江苏实验动物</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、通过中心的考试（内容为中心管理规定，</a:t>
            </a:r>
            <a:r>
              <a:rPr lang="zh-CN" altLang="en-US" sz="2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有效期为当年度</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316" name="TextBox 32"/>
          <p:cNvSpPr txBox="1"/>
          <p:nvPr/>
        </p:nvSpPr>
        <p:spPr>
          <a:xfrm>
            <a:off x="5664200" y="3140393"/>
            <a:ext cx="4824413" cy="2799715"/>
          </a:xfrm>
          <a:prstGeom prst="rect">
            <a:avLst/>
          </a:prstGeom>
          <a:noFill/>
          <a:ln w="9525">
            <a:noFill/>
          </a:ln>
        </p:spPr>
        <p:txBody>
          <a:bodyPr>
            <a:spAutoFit/>
          </a:bodyPr>
          <a:lstStyle/>
          <a:p>
            <a:pPr eaLnBrk="1" hangingPunct="1">
              <a:buFont typeface="Wingdings" panose="05000000000000000000" pitchFamily="2" charset="2"/>
              <a:buChar char="u"/>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实验动物管理类</a:t>
            </a:r>
            <a:endParaRPr lang="en-US" altLang="zh-CN" sz="28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sz="28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r>
              <a:rPr lang="zh-CN" altLang="en-US" sz="2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动物实验类（有效期</a:t>
            </a:r>
            <a:r>
              <a:rPr lang="en-US" altLang="zh-CN" sz="2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年）</a:t>
            </a:r>
            <a:endParaRPr lang="en-US" altLang="zh-CN" sz="2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sz="28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实验动物饲养繁育类</a:t>
            </a:r>
            <a:endParaRPr lang="en-US" altLang="zh-CN" sz="28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317" name="Picture 8" descr="C:\Users\Administrator\Desktop\932F2C109425964B68C6D630868D8E0A.png"/>
          <p:cNvPicPr>
            <a:picLocks noChangeAspect="1"/>
          </p:cNvPicPr>
          <p:nvPr/>
        </p:nvPicPr>
        <p:blipFill>
          <a:blip r:embed="rId1"/>
          <a:stretch>
            <a:fillRect/>
          </a:stretch>
        </p:blipFill>
        <p:spPr>
          <a:xfrm>
            <a:off x="1492250" y="3500755"/>
            <a:ext cx="3484563" cy="2643188"/>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1"/>
          <p:cNvSpPr txBox="1"/>
          <p:nvPr/>
        </p:nvSpPr>
        <p:spPr>
          <a:xfrm>
            <a:off x="1702435" y="1443355"/>
            <a:ext cx="2863850" cy="502920"/>
          </a:xfrm>
          <a:prstGeom prst="rect">
            <a:avLst/>
          </a:prstGeom>
          <a:noFill/>
          <a:ln w="9525">
            <a:noFill/>
          </a:ln>
        </p:spPr>
        <p:txBody>
          <a:bodyPr wrap="square" lIns="72823" tIns="36411" rIns="72823" bIns="36411">
            <a:spAutoFit/>
          </a:bodyPr>
          <a:lstStyle/>
          <a:p>
            <a:pPr algn="ctr" eaLnBrk="1" hangingPunct="1"/>
            <a:r>
              <a:rPr lang="zh-CN" altLang="en-US" sz="1400" dirty="0">
                <a:latin typeface="微软雅黑" panose="020B0503020204020204" pitchFamily="34" charset="-122"/>
                <a:ea typeface="微软雅黑" panose="020B0503020204020204" pitchFamily="34" charset="-122"/>
              </a:rPr>
              <a:t>课题组教师进行账户注册</a:t>
            </a:r>
            <a:endParaRPr lang="zh-CN" altLang="en-US" sz="1400" dirty="0">
              <a:latin typeface="微软雅黑" panose="020B0503020204020204" pitchFamily="34" charset="-122"/>
              <a:ea typeface="微软雅黑" panose="020B0503020204020204" pitchFamily="34" charset="-122"/>
            </a:endParaRPr>
          </a:p>
          <a:p>
            <a:pPr algn="ctr" eaLnBrk="1" hangingPunct="1"/>
            <a:r>
              <a:rPr lang="zh-CN" altLang="en-US" sz="1400" dirty="0">
                <a:latin typeface="微软雅黑" panose="020B0503020204020204" pitchFamily="34" charset="-122"/>
                <a:ea typeface="微软雅黑" panose="020B0503020204020204" pitchFamily="34" charset="-122"/>
                <a:sym typeface="+mn-ea"/>
              </a:rPr>
              <a:t>学生申请加入课题组</a:t>
            </a:r>
            <a:endParaRPr lang="zh-CN" altLang="en-US" sz="1400" dirty="0">
              <a:latin typeface="微软雅黑" panose="020B0503020204020204" pitchFamily="34" charset="-122"/>
              <a:ea typeface="微软雅黑" panose="020B0503020204020204" pitchFamily="34" charset="-122"/>
            </a:endParaRPr>
          </a:p>
        </p:txBody>
      </p:sp>
      <p:sp>
        <p:nvSpPr>
          <p:cNvPr id="4" name="下箭头 3"/>
          <p:cNvSpPr/>
          <p:nvPr/>
        </p:nvSpPr>
        <p:spPr>
          <a:xfrm>
            <a:off x="2890838" y="1916113"/>
            <a:ext cx="204788" cy="40957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14340" name="文本框 7"/>
          <p:cNvSpPr txBox="1"/>
          <p:nvPr/>
        </p:nvSpPr>
        <p:spPr>
          <a:xfrm>
            <a:off x="479425" y="2303145"/>
            <a:ext cx="1225550" cy="626110"/>
          </a:xfrm>
          <a:prstGeom prst="rect">
            <a:avLst/>
          </a:prstGeom>
          <a:noFill/>
          <a:ln w="9525">
            <a:noFill/>
          </a:ln>
        </p:spPr>
        <p:txBody>
          <a:bodyPr wrap="square" lIns="72823" tIns="36411" rIns="72823" bIns="36411">
            <a:spAutoFit/>
          </a:bodyPr>
          <a:lstStyle/>
          <a:p>
            <a:pPr algn="l" eaLnBrk="1" hangingPunct="1"/>
            <a:r>
              <a:rPr lang="zh-CN" altLang="en-US" sz="1200" dirty="0">
                <a:latin typeface="微软雅黑" panose="020B0503020204020204" pitchFamily="34" charset="-122"/>
                <a:ea typeface="微软雅黑" panose="020B0503020204020204" pitchFamily="34" charset="-122"/>
              </a:rPr>
              <a:t>审核：</a:t>
            </a:r>
            <a:endParaRPr lang="zh-CN" altLang="en-US" sz="1200" dirty="0">
              <a:latin typeface="微软雅黑" panose="020B0503020204020204" pitchFamily="34" charset="-122"/>
              <a:ea typeface="微软雅黑" panose="020B0503020204020204" pitchFamily="34" charset="-122"/>
            </a:endParaRPr>
          </a:p>
          <a:p>
            <a:pPr algn="l" eaLnBrk="1" hangingPunct="1"/>
            <a:r>
              <a:rPr lang="zh-CN" altLang="en-US" sz="1200" dirty="0">
                <a:latin typeface="微软雅黑" panose="020B0503020204020204" pitchFamily="34" charset="-122"/>
                <a:ea typeface="微软雅黑" panose="020B0503020204020204" pitchFamily="34" charset="-122"/>
              </a:rPr>
              <a:t>课题组教师</a:t>
            </a:r>
            <a:endParaRPr lang="zh-CN" altLang="en-US" sz="1200" dirty="0">
              <a:latin typeface="微软雅黑" panose="020B0503020204020204" pitchFamily="34" charset="-122"/>
              <a:ea typeface="微软雅黑" panose="020B0503020204020204" pitchFamily="34" charset="-122"/>
            </a:endParaRPr>
          </a:p>
          <a:p>
            <a:pPr algn="l" eaLnBrk="1" hangingPunct="1"/>
            <a:r>
              <a:rPr lang="zh-CN" altLang="en-US" sz="1200" dirty="0">
                <a:latin typeface="微软雅黑" panose="020B0503020204020204" pitchFamily="34" charset="-122"/>
                <a:ea typeface="微软雅黑" panose="020B0503020204020204" pitchFamily="34" charset="-122"/>
              </a:rPr>
              <a:t>中心管理老师</a:t>
            </a:r>
            <a:endParaRPr lang="zh-CN" altLang="en-US" sz="1200" dirty="0">
              <a:latin typeface="微软雅黑" panose="020B0503020204020204" pitchFamily="34" charset="-122"/>
              <a:ea typeface="微软雅黑" panose="020B0503020204020204" pitchFamily="34" charset="-122"/>
            </a:endParaRPr>
          </a:p>
        </p:txBody>
      </p:sp>
      <p:sp>
        <p:nvSpPr>
          <p:cNvPr id="10" name="下箭头 9"/>
          <p:cNvSpPr/>
          <p:nvPr/>
        </p:nvSpPr>
        <p:spPr>
          <a:xfrm>
            <a:off x="2890838" y="3018790"/>
            <a:ext cx="204788" cy="40957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14342" name="文本框 11"/>
          <p:cNvSpPr txBox="1"/>
          <p:nvPr/>
        </p:nvSpPr>
        <p:spPr>
          <a:xfrm>
            <a:off x="2345690" y="2329180"/>
            <a:ext cx="2580640" cy="803910"/>
          </a:xfrm>
          <a:prstGeom prst="rect">
            <a:avLst/>
          </a:prstGeom>
          <a:noFill/>
          <a:ln w="9525">
            <a:noFill/>
          </a:ln>
        </p:spPr>
        <p:txBody>
          <a:bodyPr lIns="72823" tIns="36411" rIns="72823" bIns="36411">
            <a:noAutofit/>
          </a:bodyPr>
          <a:lstStyle/>
          <a:p>
            <a:pPr algn="l" eaLnBrk="1" hangingPunct="1"/>
            <a:r>
              <a:rPr lang="zh-CN" altLang="en-US" sz="1400" dirty="0">
                <a:latin typeface="微软雅黑" panose="020B0503020204020204" pitchFamily="34" charset="-122"/>
                <a:ea typeface="微软雅黑" panose="020B0503020204020204" pitchFamily="34" charset="-122"/>
              </a:rPr>
              <a:t>提交实验申请</a:t>
            </a:r>
            <a:endParaRPr lang="zh-CN" altLang="en-US" sz="1400" dirty="0">
              <a:latin typeface="微软雅黑" panose="020B0503020204020204" pitchFamily="34" charset="-122"/>
              <a:ea typeface="微软雅黑" panose="020B0503020204020204" pitchFamily="34" charset="-122"/>
            </a:endParaRPr>
          </a:p>
          <a:p>
            <a:pPr algn="l" eaLnBrk="1" hangingPunct="1"/>
            <a:r>
              <a:rPr lang="zh-CN" altLang="en-US" sz="1400" dirty="0">
                <a:latin typeface="微软雅黑" panose="020B0503020204020204" pitchFamily="34" charset="-122"/>
                <a:ea typeface="微软雅黑" panose="020B0503020204020204" pitchFamily="34" charset="-122"/>
              </a:rPr>
              <a:t>及伦理审核附件</a:t>
            </a:r>
            <a:endParaRPr lang="zh-CN" altLang="en-US" sz="1400" dirty="0">
              <a:latin typeface="微软雅黑" panose="020B0503020204020204" pitchFamily="34" charset="-122"/>
              <a:ea typeface="微软雅黑" panose="020B0503020204020204" pitchFamily="34" charset="-122"/>
            </a:endParaRPr>
          </a:p>
          <a:p>
            <a:pPr algn="l" eaLnBrk="1" hangingPunct="1"/>
            <a:r>
              <a:rPr lang="en-US" altLang="zh-CN" sz="1000" dirty="0">
                <a:solidFill>
                  <a:srgbClr val="FF0000"/>
                </a:solidFill>
                <a:latin typeface="微软雅黑" panose="020B0503020204020204" pitchFamily="34" charset="-122"/>
                <a:ea typeface="微软雅黑" panose="020B0503020204020204" pitchFamily="34" charset="-122"/>
              </a:rPr>
              <a:t>（伦理编号需在科技处申请）</a:t>
            </a:r>
            <a:endParaRPr lang="zh-CN" altLang="en-US" sz="1400" dirty="0">
              <a:solidFill>
                <a:srgbClr val="FF0000"/>
              </a:solidFill>
              <a:latin typeface="微软雅黑" panose="020B0503020204020204" pitchFamily="34" charset="-122"/>
              <a:ea typeface="微软雅黑" panose="020B0503020204020204" pitchFamily="34" charset="-122"/>
            </a:endParaRPr>
          </a:p>
          <a:p>
            <a:pPr algn="ctr" eaLnBrk="1" hangingPunct="1"/>
            <a:endParaRPr lang="zh-CN" altLang="en-US" sz="1400" dirty="0">
              <a:solidFill>
                <a:srgbClr val="FF0000"/>
              </a:solidFill>
              <a:latin typeface="微软雅黑" panose="020B0503020204020204" pitchFamily="34" charset="-122"/>
              <a:ea typeface="微软雅黑" panose="020B0503020204020204" pitchFamily="34" charset="-122"/>
            </a:endParaRPr>
          </a:p>
        </p:txBody>
      </p:sp>
      <p:sp>
        <p:nvSpPr>
          <p:cNvPr id="14344" name="文本框 15"/>
          <p:cNvSpPr txBox="1"/>
          <p:nvPr/>
        </p:nvSpPr>
        <p:spPr>
          <a:xfrm>
            <a:off x="2234565" y="3471545"/>
            <a:ext cx="3110230" cy="872490"/>
          </a:xfrm>
          <a:prstGeom prst="rect">
            <a:avLst/>
          </a:prstGeom>
          <a:noFill/>
          <a:ln w="9525">
            <a:noFill/>
          </a:ln>
        </p:spPr>
        <p:txBody>
          <a:bodyPr wrap="square" lIns="72823" tIns="36411" rIns="72823" bIns="36411">
            <a:spAutoFit/>
          </a:bodyPr>
          <a:lstStyle/>
          <a:p>
            <a:pPr algn="l" eaLnBrk="1" hangingPunct="1"/>
            <a:r>
              <a:rPr lang="zh-CN" altLang="en-US" sz="1400" dirty="0">
                <a:latin typeface="微软雅黑" panose="020B0503020204020204" pitchFamily="34" charset="-122"/>
                <a:ea typeface="微软雅黑" panose="020B0503020204020204" pitchFamily="34" charset="-122"/>
              </a:rPr>
              <a:t>学生需要通过：</a:t>
            </a:r>
            <a:endParaRPr lang="zh-CN" altLang="en-US" sz="1400" dirty="0">
              <a:latin typeface="微软雅黑" panose="020B0503020204020204" pitchFamily="34" charset="-122"/>
              <a:ea typeface="微软雅黑" panose="020B0503020204020204" pitchFamily="34" charset="-122"/>
            </a:endParaRPr>
          </a:p>
          <a:p>
            <a:pPr algn="l" eaLnBrk="1" hangingPunct="1"/>
            <a:r>
              <a:rPr lang="zh-CN" altLang="en-US" sz="1400" b="1" dirty="0">
                <a:latin typeface="微软雅黑" panose="020B0503020204020204" pitchFamily="34" charset="-122"/>
                <a:ea typeface="微软雅黑" panose="020B0503020204020204" pitchFamily="34" charset="-122"/>
              </a:rPr>
              <a:t>线上</a:t>
            </a:r>
            <a:r>
              <a:rPr lang="zh-CN" altLang="en-US" sz="1400" dirty="0">
                <a:latin typeface="微软雅黑" panose="020B0503020204020204" pitchFamily="34" charset="-122"/>
                <a:ea typeface="微软雅黑" panose="020B0503020204020204" pitchFamily="34" charset="-122"/>
              </a:rPr>
              <a:t>管理通则考试</a:t>
            </a:r>
            <a:endParaRPr lang="zh-CN" altLang="en-US" sz="1400" dirty="0">
              <a:latin typeface="微软雅黑" panose="020B0503020204020204" pitchFamily="34" charset="-122"/>
              <a:ea typeface="微软雅黑" panose="020B0503020204020204" pitchFamily="34" charset="-122"/>
            </a:endParaRPr>
          </a:p>
          <a:p>
            <a:pPr algn="l" eaLnBrk="1" hangingPunct="1"/>
            <a:r>
              <a:rPr lang="en-US" altLang="zh-CN" sz="1000" dirty="0">
                <a:solidFill>
                  <a:srgbClr val="FF0000"/>
                </a:solidFill>
                <a:latin typeface="微软雅黑" panose="020B0503020204020204" pitchFamily="34" charset="-122"/>
                <a:ea typeface="微软雅黑" panose="020B0503020204020204" pitchFamily="34" charset="-122"/>
              </a:rPr>
              <a:t>（考完试可以在个人中心-考试记录查看答案</a:t>
            </a:r>
            <a:r>
              <a:rPr lang="zh-CN" altLang="en-US" sz="1000" dirty="0">
                <a:solidFill>
                  <a:srgbClr val="FF0000"/>
                </a:solidFill>
                <a:latin typeface="微软雅黑" panose="020B0503020204020204" pitchFamily="34" charset="-122"/>
                <a:ea typeface="微软雅黑" panose="020B0503020204020204" pitchFamily="34" charset="-122"/>
              </a:rPr>
              <a:t>）</a:t>
            </a:r>
            <a:endParaRPr lang="en-US" altLang="zh-CN" sz="1000" dirty="0">
              <a:solidFill>
                <a:srgbClr val="FF0000"/>
              </a:solidFill>
              <a:latin typeface="微软雅黑" panose="020B0503020204020204" pitchFamily="34" charset="-122"/>
              <a:ea typeface="微软雅黑" panose="020B0503020204020204" pitchFamily="34" charset="-122"/>
            </a:endParaRPr>
          </a:p>
          <a:p>
            <a:pPr algn="l" eaLnBrk="1" hangingPunct="1"/>
            <a:r>
              <a:rPr lang="zh-CN" altLang="en-US" sz="1400" b="1" dirty="0">
                <a:latin typeface="微软雅黑" panose="020B0503020204020204" pitchFamily="34" charset="-122"/>
                <a:ea typeface="微软雅黑" panose="020B0503020204020204" pitchFamily="34" charset="-122"/>
              </a:rPr>
              <a:t>线下</a:t>
            </a:r>
            <a:r>
              <a:rPr lang="zh-CN" altLang="en-US" sz="1400" dirty="0">
                <a:latin typeface="微软雅黑" panose="020B0503020204020204" pitchFamily="34" charset="-122"/>
                <a:ea typeface="微软雅黑" panose="020B0503020204020204" pitchFamily="34" charset="-122"/>
              </a:rPr>
              <a:t>设施使用培训</a:t>
            </a:r>
            <a:endParaRPr lang="zh-CN" altLang="en-US" sz="1400" dirty="0">
              <a:latin typeface="微软雅黑" panose="020B0503020204020204" pitchFamily="34" charset="-122"/>
              <a:ea typeface="微软雅黑" panose="020B0503020204020204" pitchFamily="34" charset="-122"/>
            </a:endParaRPr>
          </a:p>
        </p:txBody>
      </p:sp>
      <p:sp>
        <p:nvSpPr>
          <p:cNvPr id="17" name="下箭头 16"/>
          <p:cNvSpPr/>
          <p:nvPr/>
        </p:nvSpPr>
        <p:spPr>
          <a:xfrm>
            <a:off x="2890679" y="5195570"/>
            <a:ext cx="205105" cy="73469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14346" name="文本框 17"/>
          <p:cNvSpPr txBox="1"/>
          <p:nvPr/>
        </p:nvSpPr>
        <p:spPr>
          <a:xfrm>
            <a:off x="2422843" y="5894388"/>
            <a:ext cx="1335087" cy="349250"/>
          </a:xfrm>
          <a:prstGeom prst="rect">
            <a:avLst/>
          </a:prstGeom>
          <a:noFill/>
          <a:ln w="9525">
            <a:noFill/>
          </a:ln>
        </p:spPr>
        <p:txBody>
          <a:bodyPr lIns="72823" tIns="36411" rIns="72823" bIns="36411">
            <a:spAutoFit/>
          </a:bodyPr>
          <a:lstStyle/>
          <a:p>
            <a:pPr eaLnBrk="1" hangingPunct="1"/>
            <a:r>
              <a:rPr lang="zh-CN" altLang="en-US" dirty="0">
                <a:latin typeface="微软雅黑" panose="020B0503020204020204" pitchFamily="34" charset="-122"/>
                <a:ea typeface="微软雅黑" panose="020B0503020204020204" pitchFamily="34" charset="-122"/>
              </a:rPr>
              <a:t>安排笼位</a:t>
            </a:r>
            <a:endParaRPr lang="zh-CN" altLang="en-US" dirty="0">
              <a:latin typeface="微软雅黑" panose="020B0503020204020204" pitchFamily="34" charset="-122"/>
              <a:ea typeface="微软雅黑" panose="020B0503020204020204" pitchFamily="34" charset="-122"/>
            </a:endParaRPr>
          </a:p>
        </p:txBody>
      </p:sp>
      <p:sp>
        <p:nvSpPr>
          <p:cNvPr id="19" name="下箭头 18"/>
          <p:cNvSpPr/>
          <p:nvPr/>
        </p:nvSpPr>
        <p:spPr>
          <a:xfrm rot="16200000">
            <a:off x="4264819" y="5792629"/>
            <a:ext cx="271463" cy="584200"/>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14348" name="文本框 19"/>
          <p:cNvSpPr txBox="1"/>
          <p:nvPr/>
        </p:nvSpPr>
        <p:spPr>
          <a:xfrm>
            <a:off x="5247958" y="5621973"/>
            <a:ext cx="1781175" cy="594995"/>
          </a:xfrm>
          <a:prstGeom prst="rect">
            <a:avLst/>
          </a:prstGeom>
          <a:noFill/>
          <a:ln w="9525">
            <a:noFill/>
          </a:ln>
        </p:spPr>
        <p:txBody>
          <a:bodyPr lIns="72823" tIns="36411" rIns="72823" bIns="36411">
            <a:spAutoFit/>
          </a:bodyPr>
          <a:lstStyle/>
          <a:p>
            <a:pPr algn="ctr" eaLnBrk="1" hangingPunct="1"/>
            <a:r>
              <a:rPr lang="zh-CN" altLang="en-US" dirty="0">
                <a:latin typeface="微软雅黑" panose="020B0503020204020204" pitchFamily="34" charset="-122"/>
                <a:ea typeface="微软雅黑" panose="020B0503020204020204" pitchFamily="34" charset="-122"/>
              </a:rPr>
              <a:t>课题组订购动物</a:t>
            </a:r>
            <a:endParaRPr lang="zh-CN" altLang="en-US" dirty="0">
              <a:latin typeface="微软雅黑" panose="020B0503020204020204" pitchFamily="34" charset="-122"/>
              <a:ea typeface="微软雅黑" panose="020B0503020204020204" pitchFamily="34" charset="-122"/>
            </a:endParaRPr>
          </a:p>
          <a:p>
            <a:pPr algn="ctr" eaLnBrk="1" hangingPunct="1"/>
            <a:r>
              <a:rPr lang="zh-CN" altLang="en-US" sz="1600" dirty="0">
                <a:latin typeface="微软雅黑" panose="020B0503020204020204" pitchFamily="34" charset="-122"/>
                <a:ea typeface="微软雅黑" panose="020B0503020204020204" pitchFamily="34" charset="-122"/>
              </a:rPr>
              <a:t>（</a:t>
            </a:r>
            <a:r>
              <a:rPr lang="zh-CN" altLang="en-US" sz="1600" dirty="0">
                <a:solidFill>
                  <a:srgbClr val="FF0000"/>
                </a:solidFill>
                <a:latin typeface="微软雅黑" panose="020B0503020204020204" pitchFamily="34" charset="-122"/>
                <a:ea typeface="微软雅黑" panose="020B0503020204020204" pitchFamily="34" charset="-122"/>
              </a:rPr>
              <a:t>每周二、四接收</a:t>
            </a:r>
            <a:r>
              <a:rPr lang="zh-CN" altLang="en-US" sz="1600" dirty="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
        <p:nvSpPr>
          <p:cNvPr id="22" name="下箭头 21"/>
          <p:cNvSpPr/>
          <p:nvPr/>
        </p:nvSpPr>
        <p:spPr>
          <a:xfrm rot="10800000">
            <a:off x="5896293" y="5033010"/>
            <a:ext cx="204788" cy="40957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14350" name="文本框 26"/>
          <p:cNvSpPr txBox="1"/>
          <p:nvPr/>
        </p:nvSpPr>
        <p:spPr>
          <a:xfrm>
            <a:off x="5038090" y="4499610"/>
            <a:ext cx="2167255" cy="564515"/>
          </a:xfrm>
          <a:prstGeom prst="rect">
            <a:avLst/>
          </a:prstGeom>
          <a:noFill/>
          <a:ln w="9525">
            <a:noFill/>
          </a:ln>
        </p:spPr>
        <p:txBody>
          <a:bodyPr wrap="square" lIns="72823" tIns="36411" rIns="72823" bIns="36411">
            <a:spAutoFit/>
          </a:bodyPr>
          <a:lstStyle/>
          <a:p>
            <a:pPr algn="ctr" eaLnBrk="1" hangingPunct="1"/>
            <a:r>
              <a:rPr lang="zh-CN" altLang="en-US" dirty="0">
                <a:latin typeface="微软雅黑" panose="020B0503020204020204" pitchFamily="34" charset="-122"/>
                <a:ea typeface="微软雅黑" panose="020B0503020204020204" pitchFamily="34" charset="-122"/>
              </a:rPr>
              <a:t>动物检疫（常规</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天）</a:t>
            </a:r>
            <a:endParaRPr lang="en-US" altLang="zh-CN" dirty="0">
              <a:latin typeface="微软雅黑" panose="020B0503020204020204" pitchFamily="34" charset="-122"/>
              <a:ea typeface="微软雅黑" panose="020B0503020204020204" pitchFamily="34" charset="-122"/>
            </a:endParaRPr>
          </a:p>
          <a:p>
            <a:pPr algn="ctr" eaLnBrk="1" hangingPunct="1"/>
            <a:r>
              <a:rPr lang="zh-CN" altLang="en-US" sz="1400" dirty="0">
                <a:solidFill>
                  <a:srgbClr val="FF0000"/>
                </a:solidFill>
                <a:latin typeface="微软雅黑" panose="020B0503020204020204" pitchFamily="34" charset="-122"/>
                <a:ea typeface="微软雅黑" panose="020B0503020204020204" pitchFamily="34" charset="-122"/>
              </a:rPr>
              <a:t>目前针对有证区域</a:t>
            </a:r>
            <a:endParaRPr lang="zh-CN" altLang="en-US" sz="1400" dirty="0">
              <a:solidFill>
                <a:srgbClr val="FF0000"/>
              </a:solidFill>
              <a:latin typeface="微软雅黑" panose="020B0503020204020204" pitchFamily="34" charset="-122"/>
              <a:ea typeface="微软雅黑" panose="020B0503020204020204" pitchFamily="34" charset="-122"/>
            </a:endParaRPr>
          </a:p>
        </p:txBody>
      </p:sp>
      <p:sp>
        <p:nvSpPr>
          <p:cNvPr id="28" name="下箭头 27"/>
          <p:cNvSpPr/>
          <p:nvPr/>
        </p:nvSpPr>
        <p:spPr>
          <a:xfrm rot="10800000">
            <a:off x="5824538" y="3994785"/>
            <a:ext cx="204788" cy="40957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14352" name="文本框 30"/>
          <p:cNvSpPr txBox="1"/>
          <p:nvPr/>
        </p:nvSpPr>
        <p:spPr>
          <a:xfrm>
            <a:off x="5247640" y="3406458"/>
            <a:ext cx="1293813" cy="626110"/>
          </a:xfrm>
          <a:prstGeom prst="rect">
            <a:avLst/>
          </a:prstGeom>
          <a:noFill/>
          <a:ln w="9525">
            <a:noFill/>
          </a:ln>
        </p:spPr>
        <p:txBody>
          <a:bodyPr lIns="72823" tIns="36411" rIns="72823" bIns="36411">
            <a:spAutoFit/>
          </a:bodyPr>
          <a:lstStyle/>
          <a:p>
            <a:pPr algn="ctr" eaLnBrk="1" hangingPunct="1"/>
            <a:r>
              <a:rPr lang="zh-CN" altLang="en-US" dirty="0">
                <a:latin typeface="微软雅黑" panose="020B0503020204020204" pitchFamily="34" charset="-122"/>
                <a:ea typeface="微软雅黑" panose="020B0503020204020204" pitchFamily="34" charset="-122"/>
              </a:rPr>
              <a:t>进入实验区开展实验</a:t>
            </a:r>
            <a:endParaRPr lang="zh-CN" altLang="en-US" dirty="0">
              <a:latin typeface="微软雅黑" panose="020B0503020204020204" pitchFamily="34" charset="-122"/>
              <a:ea typeface="微软雅黑" panose="020B0503020204020204" pitchFamily="34" charset="-122"/>
            </a:endParaRPr>
          </a:p>
        </p:txBody>
      </p:sp>
      <p:sp>
        <p:nvSpPr>
          <p:cNvPr id="14353" name="文本框 32"/>
          <p:cNvSpPr txBox="1"/>
          <p:nvPr/>
        </p:nvSpPr>
        <p:spPr>
          <a:xfrm>
            <a:off x="5449570" y="1789748"/>
            <a:ext cx="1579563" cy="349250"/>
          </a:xfrm>
          <a:prstGeom prst="rect">
            <a:avLst/>
          </a:prstGeom>
          <a:noFill/>
          <a:ln w="9525">
            <a:noFill/>
          </a:ln>
        </p:spPr>
        <p:txBody>
          <a:bodyPr lIns="72823" tIns="36411" rIns="72823" bIns="36411">
            <a:spAutoFit/>
          </a:bodyPr>
          <a:lstStyle/>
          <a:p>
            <a:pPr eaLnBrk="1" hangingPunct="1"/>
            <a:r>
              <a:rPr lang="zh-CN" altLang="en-US" dirty="0">
                <a:latin typeface="微软雅黑" panose="020B0503020204020204" pitchFamily="34" charset="-122"/>
                <a:ea typeface="微软雅黑" panose="020B0503020204020204" pitchFamily="34" charset="-122"/>
              </a:rPr>
              <a:t>中心工作人员</a:t>
            </a:r>
            <a:endParaRPr lang="zh-CN" altLang="en-US" dirty="0">
              <a:latin typeface="微软雅黑" panose="020B0503020204020204" pitchFamily="34" charset="-122"/>
              <a:ea typeface="微软雅黑" panose="020B0503020204020204" pitchFamily="34" charset="-122"/>
            </a:endParaRPr>
          </a:p>
        </p:txBody>
      </p:sp>
      <p:sp>
        <p:nvSpPr>
          <p:cNvPr id="34" name="下箭头 33"/>
          <p:cNvSpPr/>
          <p:nvPr/>
        </p:nvSpPr>
        <p:spPr>
          <a:xfrm rot="1260000">
            <a:off x="5756275" y="2210435"/>
            <a:ext cx="204788" cy="122872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35" name="下箭头 34"/>
          <p:cNvSpPr/>
          <p:nvPr/>
        </p:nvSpPr>
        <p:spPr>
          <a:xfrm rot="4140000">
            <a:off x="6688138" y="2581910"/>
            <a:ext cx="273050" cy="105092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
        <p:nvSpPr>
          <p:cNvPr id="14356" name="文本框 36"/>
          <p:cNvSpPr txBox="1"/>
          <p:nvPr/>
        </p:nvSpPr>
        <p:spPr>
          <a:xfrm>
            <a:off x="5245418" y="2493010"/>
            <a:ext cx="421640" cy="736600"/>
          </a:xfrm>
          <a:prstGeom prst="rect">
            <a:avLst/>
          </a:prstGeom>
          <a:noFill/>
          <a:ln w="9525">
            <a:noFill/>
          </a:ln>
        </p:spPr>
        <p:txBody>
          <a:bodyPr vert="eaVert" lIns="72823" tIns="36411" rIns="72823" bIns="36411">
            <a:spAutoFit/>
          </a:bodyPr>
          <a:lstStyle/>
          <a:p>
            <a:pPr eaLnBrk="1" hangingPunct="1"/>
            <a:r>
              <a:rPr lang="zh-CN" altLang="en-US" dirty="0">
                <a:latin typeface="微软雅黑" panose="020B0503020204020204" pitchFamily="34" charset="-122"/>
                <a:ea typeface="微软雅黑" panose="020B0503020204020204" pitchFamily="34" charset="-122"/>
              </a:rPr>
              <a:t>监管</a:t>
            </a:r>
            <a:endParaRPr lang="zh-CN" altLang="en-US" dirty="0">
              <a:latin typeface="微软雅黑" panose="020B0503020204020204" pitchFamily="34" charset="-122"/>
              <a:ea typeface="微软雅黑" panose="020B0503020204020204" pitchFamily="34" charset="-122"/>
            </a:endParaRPr>
          </a:p>
        </p:txBody>
      </p:sp>
      <p:sp>
        <p:nvSpPr>
          <p:cNvPr id="14357" name="文本框 37"/>
          <p:cNvSpPr txBox="1"/>
          <p:nvPr/>
        </p:nvSpPr>
        <p:spPr>
          <a:xfrm rot="3960000">
            <a:off x="6659880" y="3101023"/>
            <a:ext cx="421640" cy="544512"/>
          </a:xfrm>
          <a:prstGeom prst="rect">
            <a:avLst/>
          </a:prstGeom>
          <a:noFill/>
          <a:ln w="9525">
            <a:noFill/>
          </a:ln>
        </p:spPr>
        <p:txBody>
          <a:bodyPr vert="eaVert" lIns="72823" tIns="36411" rIns="72823" bIns="36411">
            <a:spAutoFit/>
          </a:bodyPr>
          <a:lstStyle/>
          <a:p>
            <a:pPr eaLnBrk="1" hangingPunct="1"/>
            <a:r>
              <a:rPr lang="zh-CN" altLang="en-US" dirty="0">
                <a:latin typeface="微软雅黑" panose="020B0503020204020204" pitchFamily="34" charset="-122"/>
                <a:ea typeface="微软雅黑" panose="020B0503020204020204" pitchFamily="34" charset="-122"/>
              </a:rPr>
              <a:t>监管</a:t>
            </a:r>
            <a:endParaRPr lang="zh-CN" altLang="en-US" dirty="0">
              <a:latin typeface="微软雅黑" panose="020B0503020204020204" pitchFamily="34" charset="-122"/>
              <a:ea typeface="微软雅黑" panose="020B0503020204020204" pitchFamily="34" charset="-122"/>
            </a:endParaRPr>
          </a:p>
        </p:txBody>
      </p:sp>
      <p:pic>
        <p:nvPicPr>
          <p:cNvPr id="14358" name="图片 38"/>
          <p:cNvPicPr>
            <a:picLocks noChangeAspect="1"/>
          </p:cNvPicPr>
          <p:nvPr/>
        </p:nvPicPr>
        <p:blipFill>
          <a:blip r:embed="rId1"/>
          <a:stretch>
            <a:fillRect/>
          </a:stretch>
        </p:blipFill>
        <p:spPr>
          <a:xfrm>
            <a:off x="8327708" y="1052513"/>
            <a:ext cx="3262312" cy="5616575"/>
          </a:xfrm>
          <a:prstGeom prst="rect">
            <a:avLst/>
          </a:prstGeom>
          <a:noFill/>
          <a:ln w="9525">
            <a:noFill/>
          </a:ln>
        </p:spPr>
      </p:pic>
      <p:sp>
        <p:nvSpPr>
          <p:cNvPr id="14359" name="文本框 39"/>
          <p:cNvSpPr txBox="1"/>
          <p:nvPr/>
        </p:nvSpPr>
        <p:spPr>
          <a:xfrm>
            <a:off x="6311583" y="2505710"/>
            <a:ext cx="1860550" cy="349250"/>
          </a:xfrm>
          <a:prstGeom prst="rect">
            <a:avLst/>
          </a:prstGeom>
          <a:noFill/>
          <a:ln w="9525">
            <a:noFill/>
          </a:ln>
        </p:spPr>
        <p:txBody>
          <a:bodyPr lIns="72823" tIns="36411" rIns="72823" bIns="36411">
            <a:spAutoFit/>
          </a:bodyPr>
          <a:lstStyle/>
          <a:p>
            <a:pPr eaLnBrk="1" hangingPunct="1"/>
            <a:r>
              <a:rPr lang="zh-CN" altLang="en-US" dirty="0">
                <a:latin typeface="微软雅黑" panose="020B0503020204020204" pitchFamily="34" charset="-122"/>
                <a:ea typeface="微软雅黑" panose="020B0503020204020204" pitchFamily="34" charset="-122"/>
              </a:rPr>
              <a:t>课题组指导教师</a:t>
            </a:r>
            <a:endParaRPr lang="zh-CN" altLang="en-US" dirty="0">
              <a:latin typeface="微软雅黑" panose="020B0503020204020204" pitchFamily="34" charset="-122"/>
              <a:ea typeface="微软雅黑" panose="020B0503020204020204" pitchFamily="34" charset="-122"/>
            </a:endParaRPr>
          </a:p>
        </p:txBody>
      </p:sp>
      <p:sp>
        <p:nvSpPr>
          <p:cNvPr id="41" name="矩形 40"/>
          <p:cNvSpPr/>
          <p:nvPr/>
        </p:nvSpPr>
        <p:spPr>
          <a:xfrm>
            <a:off x="1487170" y="230505"/>
            <a:ext cx="10131425" cy="66611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735" b="1" i="0" u="none" strike="noStrike" kern="1200" cap="none" spc="0" normalizeH="0" baseline="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微软雅黑" panose="020B0503020204020204" pitchFamily="34" charset="-122"/>
                <a:ea typeface="微软雅黑" panose="020B0503020204020204" pitchFamily="34" charset="-122"/>
              </a:rPr>
              <a:t>规章制度-申请流程</a:t>
            </a:r>
            <a:r>
              <a:rPr kumimoji="0" lang="en-US" altLang="zh-CN" sz="3735" b="1" i="0" u="none" strike="noStrike" kern="1200" cap="none" spc="0" normalizeH="0" baseline="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微软雅黑" panose="020B0503020204020204" pitchFamily="34" charset="-122"/>
                <a:ea typeface="微软雅黑" panose="020B0503020204020204" pitchFamily="34" charset="-122"/>
              </a:rPr>
              <a:t>   </a:t>
            </a:r>
            <a:r>
              <a:rPr kumimoji="0" lang="en-US" altLang="zh-CN" sz="1600" b="1" i="0" u="none" strike="noStrike" kern="1200" cap="none" spc="0" normalizeH="0" baseline="0">
                <a:solidFill>
                  <a:srgbClr val="FF0000"/>
                </a:solidFill>
                <a:latin typeface="微软雅黑" panose="020B0503020204020204" pitchFamily="34" charset="-122"/>
                <a:ea typeface="微软雅黑" panose="020B0503020204020204" pitchFamily="34" charset="-122"/>
              </a:rPr>
              <a:t>https://aec.cpu.edu.cn/</a:t>
            </a:r>
            <a:endParaRPr kumimoji="0" lang="en-US" altLang="zh-CN" sz="1600" b="1" i="0" u="none" strike="noStrike" kern="1200" cap="none" spc="0" normalizeH="0" baseline="0">
              <a:solidFill>
                <a:srgbClr val="FF0000"/>
              </a:solidFill>
              <a:latin typeface="微软雅黑" panose="020B0503020204020204" pitchFamily="34" charset="-122"/>
              <a:ea typeface="微软雅黑" panose="020B0503020204020204" pitchFamily="34" charset="-122"/>
            </a:endParaRPr>
          </a:p>
        </p:txBody>
      </p:sp>
      <p:sp>
        <p:nvSpPr>
          <p:cNvPr id="2" name="文本框 7"/>
          <p:cNvSpPr txBox="1"/>
          <p:nvPr/>
        </p:nvSpPr>
        <p:spPr>
          <a:xfrm>
            <a:off x="2113280" y="4815840"/>
            <a:ext cx="1786255" cy="287655"/>
          </a:xfrm>
          <a:prstGeom prst="rect">
            <a:avLst/>
          </a:prstGeom>
          <a:noFill/>
          <a:ln w="9525">
            <a:noFill/>
          </a:ln>
        </p:spPr>
        <p:txBody>
          <a:bodyPr wrap="square" lIns="72823" tIns="36411" rIns="72823" bIns="36411">
            <a:spAutoFit/>
          </a:bodyPr>
          <a:lstStyle/>
          <a:p>
            <a:pPr algn="ctr" eaLnBrk="1" hangingPunct="1"/>
            <a:r>
              <a:rPr lang="zh-CN" altLang="en-US" sz="1400" dirty="0">
                <a:latin typeface="微软雅黑" panose="020B0503020204020204" pitchFamily="34" charset="-122"/>
                <a:ea typeface="微软雅黑" panose="020B0503020204020204" pitchFamily="34" charset="-122"/>
              </a:rPr>
              <a:t>提交饲养申请</a:t>
            </a:r>
            <a:endParaRPr lang="zh-CN" altLang="en-US" sz="1400" dirty="0">
              <a:latin typeface="微软雅黑" panose="020B0503020204020204" pitchFamily="34" charset="-122"/>
              <a:ea typeface="微软雅黑" panose="020B0503020204020204" pitchFamily="34" charset="-122"/>
            </a:endParaRPr>
          </a:p>
        </p:txBody>
      </p:sp>
      <p:sp>
        <p:nvSpPr>
          <p:cNvPr id="3" name="文本框 7"/>
          <p:cNvSpPr txBox="1"/>
          <p:nvPr/>
        </p:nvSpPr>
        <p:spPr>
          <a:xfrm>
            <a:off x="549910" y="5085080"/>
            <a:ext cx="1225550" cy="626110"/>
          </a:xfrm>
          <a:prstGeom prst="rect">
            <a:avLst/>
          </a:prstGeom>
          <a:noFill/>
          <a:ln w="9525">
            <a:noFill/>
          </a:ln>
        </p:spPr>
        <p:txBody>
          <a:bodyPr wrap="square" lIns="72823" tIns="36411" rIns="72823" bIns="36411">
            <a:spAutoFit/>
          </a:bodyPr>
          <a:lstStyle/>
          <a:p>
            <a:pPr algn="l" eaLnBrk="1" hangingPunct="1"/>
            <a:r>
              <a:rPr lang="zh-CN" altLang="en-US" sz="1200" dirty="0">
                <a:latin typeface="微软雅黑" panose="020B0503020204020204" pitchFamily="34" charset="-122"/>
                <a:ea typeface="微软雅黑" panose="020B0503020204020204" pitchFamily="34" charset="-122"/>
              </a:rPr>
              <a:t>审核：</a:t>
            </a:r>
            <a:endParaRPr lang="zh-CN" altLang="en-US" sz="1200" dirty="0">
              <a:latin typeface="微软雅黑" panose="020B0503020204020204" pitchFamily="34" charset="-122"/>
              <a:ea typeface="微软雅黑" panose="020B0503020204020204" pitchFamily="34" charset="-122"/>
            </a:endParaRPr>
          </a:p>
          <a:p>
            <a:pPr algn="l" eaLnBrk="1" hangingPunct="1"/>
            <a:r>
              <a:rPr lang="zh-CN" altLang="en-US" sz="1200" dirty="0">
                <a:latin typeface="微软雅黑" panose="020B0503020204020204" pitchFamily="34" charset="-122"/>
                <a:ea typeface="微软雅黑" panose="020B0503020204020204" pitchFamily="34" charset="-122"/>
              </a:rPr>
              <a:t>课题组教师</a:t>
            </a:r>
            <a:endParaRPr lang="zh-CN" altLang="en-US" sz="1200" dirty="0">
              <a:latin typeface="微软雅黑" panose="020B0503020204020204" pitchFamily="34" charset="-122"/>
              <a:ea typeface="微软雅黑" panose="020B0503020204020204" pitchFamily="34" charset="-122"/>
            </a:endParaRPr>
          </a:p>
          <a:p>
            <a:pPr algn="l" eaLnBrk="1" hangingPunct="1"/>
            <a:r>
              <a:rPr lang="zh-CN" altLang="en-US" sz="1200" dirty="0">
                <a:latin typeface="微软雅黑" panose="020B0503020204020204" pitchFamily="34" charset="-122"/>
                <a:ea typeface="微软雅黑" panose="020B0503020204020204" pitchFamily="34" charset="-122"/>
              </a:rPr>
              <a:t>中心管理老师</a:t>
            </a:r>
            <a:endParaRPr lang="zh-CN" altLang="en-US" sz="1200" dirty="0">
              <a:latin typeface="微软雅黑" panose="020B0503020204020204" pitchFamily="34" charset="-122"/>
              <a:ea typeface="微软雅黑" panose="020B0503020204020204" pitchFamily="34" charset="-122"/>
            </a:endParaRPr>
          </a:p>
        </p:txBody>
      </p:sp>
      <p:sp>
        <p:nvSpPr>
          <p:cNvPr id="5" name="文本框 7"/>
          <p:cNvSpPr txBox="1"/>
          <p:nvPr/>
        </p:nvSpPr>
        <p:spPr>
          <a:xfrm>
            <a:off x="479425" y="1340485"/>
            <a:ext cx="1225550" cy="441325"/>
          </a:xfrm>
          <a:prstGeom prst="rect">
            <a:avLst/>
          </a:prstGeom>
          <a:noFill/>
          <a:ln w="9525">
            <a:noFill/>
          </a:ln>
        </p:spPr>
        <p:txBody>
          <a:bodyPr wrap="square" lIns="72823" tIns="36411" rIns="72823" bIns="36411">
            <a:spAutoFit/>
          </a:bodyPr>
          <a:lstStyle/>
          <a:p>
            <a:pPr algn="l" eaLnBrk="1" hangingPunct="1"/>
            <a:r>
              <a:rPr lang="zh-CN" altLang="en-US" sz="1200" dirty="0">
                <a:latin typeface="微软雅黑" panose="020B0503020204020204" pitchFamily="34" charset="-122"/>
                <a:ea typeface="微软雅黑" panose="020B0503020204020204" pitchFamily="34" charset="-122"/>
              </a:rPr>
              <a:t>审核：</a:t>
            </a:r>
            <a:endParaRPr lang="zh-CN" altLang="en-US" sz="1200" dirty="0">
              <a:latin typeface="微软雅黑" panose="020B0503020204020204" pitchFamily="34" charset="-122"/>
              <a:ea typeface="微软雅黑" panose="020B0503020204020204" pitchFamily="34" charset="-122"/>
            </a:endParaRPr>
          </a:p>
          <a:p>
            <a:pPr algn="l" eaLnBrk="1" hangingPunct="1"/>
            <a:r>
              <a:rPr lang="zh-CN" altLang="en-US" sz="1200" dirty="0">
                <a:latin typeface="微软雅黑" panose="020B0503020204020204" pitchFamily="34" charset="-122"/>
                <a:ea typeface="微软雅黑" panose="020B0503020204020204" pitchFamily="34" charset="-122"/>
              </a:rPr>
              <a:t>课题组教师</a:t>
            </a:r>
            <a:endParaRPr lang="zh-CN" altLang="en-US" sz="1200" dirty="0">
              <a:latin typeface="微软雅黑" panose="020B0503020204020204" pitchFamily="34" charset="-122"/>
              <a:ea typeface="微软雅黑" panose="020B0503020204020204" pitchFamily="34" charset="-122"/>
            </a:endParaRPr>
          </a:p>
        </p:txBody>
      </p:sp>
      <p:sp>
        <p:nvSpPr>
          <p:cNvPr id="6" name="文本框 7"/>
          <p:cNvSpPr txBox="1"/>
          <p:nvPr/>
        </p:nvSpPr>
        <p:spPr>
          <a:xfrm>
            <a:off x="497205" y="3580765"/>
            <a:ext cx="1225550" cy="441325"/>
          </a:xfrm>
          <a:prstGeom prst="rect">
            <a:avLst/>
          </a:prstGeom>
          <a:noFill/>
          <a:ln w="9525">
            <a:noFill/>
          </a:ln>
        </p:spPr>
        <p:txBody>
          <a:bodyPr wrap="square" lIns="72823" tIns="36411" rIns="72823" bIns="36411">
            <a:spAutoFit/>
          </a:bodyPr>
          <a:lstStyle/>
          <a:p>
            <a:pPr algn="l" eaLnBrk="1" hangingPunct="1"/>
            <a:r>
              <a:rPr lang="zh-CN" altLang="en-US" sz="1200" dirty="0">
                <a:latin typeface="微软雅黑" panose="020B0503020204020204" pitchFamily="34" charset="-122"/>
                <a:ea typeface="微软雅黑" panose="020B0503020204020204" pitchFamily="34" charset="-122"/>
              </a:rPr>
              <a:t>审核：</a:t>
            </a:r>
            <a:endParaRPr lang="zh-CN" altLang="en-US" sz="1200" dirty="0">
              <a:latin typeface="微软雅黑" panose="020B0503020204020204" pitchFamily="34" charset="-122"/>
              <a:ea typeface="微软雅黑" panose="020B0503020204020204" pitchFamily="34" charset="-122"/>
            </a:endParaRPr>
          </a:p>
          <a:p>
            <a:pPr algn="l" eaLnBrk="1" hangingPunct="1"/>
            <a:r>
              <a:rPr lang="zh-CN" altLang="en-US" sz="1200" dirty="0">
                <a:latin typeface="微软雅黑" panose="020B0503020204020204" pitchFamily="34" charset="-122"/>
                <a:ea typeface="微软雅黑" panose="020B0503020204020204" pitchFamily="34" charset="-122"/>
              </a:rPr>
              <a:t>中心管理员</a:t>
            </a:r>
            <a:endParaRPr lang="zh-CN" altLang="en-US" sz="1200" dirty="0">
              <a:latin typeface="微软雅黑" panose="020B0503020204020204" pitchFamily="34" charset="-122"/>
              <a:ea typeface="微软雅黑" panose="020B0503020204020204" pitchFamily="34" charset="-122"/>
            </a:endParaRPr>
          </a:p>
        </p:txBody>
      </p:sp>
      <p:cxnSp>
        <p:nvCxnSpPr>
          <p:cNvPr id="7" name="直接箭头连接符 6"/>
          <p:cNvCxnSpPr/>
          <p:nvPr/>
        </p:nvCxnSpPr>
        <p:spPr>
          <a:xfrm flipV="1">
            <a:off x="1524000" y="1628775"/>
            <a:ext cx="502920" cy="4445"/>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cxnSp>
        <p:nvCxnSpPr>
          <p:cNvPr id="8" name="直接箭头连接符 7"/>
          <p:cNvCxnSpPr/>
          <p:nvPr/>
        </p:nvCxnSpPr>
        <p:spPr>
          <a:xfrm flipV="1">
            <a:off x="1524000" y="2637790"/>
            <a:ext cx="502920" cy="4445"/>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cxnSp>
        <p:nvCxnSpPr>
          <p:cNvPr id="9" name="直接箭头连接符 8"/>
          <p:cNvCxnSpPr/>
          <p:nvPr/>
        </p:nvCxnSpPr>
        <p:spPr>
          <a:xfrm flipV="1">
            <a:off x="1532890" y="3815715"/>
            <a:ext cx="502920" cy="4445"/>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cxnSp>
        <p:nvCxnSpPr>
          <p:cNvPr id="11" name="直接箭头连接符 10"/>
          <p:cNvCxnSpPr/>
          <p:nvPr/>
        </p:nvCxnSpPr>
        <p:spPr>
          <a:xfrm flipV="1">
            <a:off x="1524000" y="5395595"/>
            <a:ext cx="502920" cy="4445"/>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sp>
        <p:nvSpPr>
          <p:cNvPr id="12" name="下箭头 11"/>
          <p:cNvSpPr/>
          <p:nvPr/>
        </p:nvSpPr>
        <p:spPr>
          <a:xfrm>
            <a:off x="2890838" y="4349115"/>
            <a:ext cx="204788" cy="409575"/>
          </a:xfrm>
          <a:prstGeom prst="downArrow">
            <a:avLst/>
          </a:prstGeom>
          <a:solidFill>
            <a:schemeClr val="accent1">
              <a:lumMod val="60000"/>
              <a:lumOff val="40000"/>
            </a:schemeClr>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72823" tIns="36411" rIns="72823" bIns="36411" anchor="ct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dk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wrap="square" lIns="91440" tIns="45720" rIns="91440" bIns="45720"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-实验</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申请</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3" name="内容占位符 2"/>
          <p:cNvSpPr>
            <a:spLocks noGrp="1"/>
          </p:cNvSpPr>
          <p:nvPr>
            <p:ph idx="4294967295"/>
          </p:nvPr>
        </p:nvSpPr>
        <p:spPr>
          <a:xfrm>
            <a:off x="695325" y="1196975"/>
            <a:ext cx="11336020" cy="1428750"/>
          </a:xfrm>
        </p:spPr>
        <p:txBody>
          <a:bodyPr vert="horz" wrap="square" lIns="91440" tIns="45720" rIns="91440" bIns="45720" numCol="1" anchor="t" anchorCtr="0" compatLnSpc="1"/>
          <a:lstStyle/>
          <a:p>
            <a:pPr marL="342900" marR="0" lvl="0" indent="-342900" algn="just" defTabSz="914400" rtl="0" eaLnBrk="0" fontAlgn="base" latinLnBrk="0" hangingPunct="0">
              <a:lnSpc>
                <a:spcPct val="100000"/>
              </a:lnSpc>
              <a:spcBef>
                <a:spcPct val="2000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实验申请、伦理审查备案：需按照指引详细填。</a:t>
            </a:r>
            <a:r>
              <a:rPr kumimoji="0" lang="en-US" altLang="zh-CN" sz="2000" b="1" i="0" u="none" strike="noStrike" kern="1200" cap="none" spc="0" normalizeH="0" baseline="0" noProof="0" dirty="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r>
              <a:rPr kumimoji="0" lang="zh-CN" altLang="en-US" sz="2000" b="1" i="0" u="none" strike="noStrike" kern="1200" cap="none" spc="0" normalizeH="0" baseline="0" noProof="0" dirty="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预约系统下载专区</a:t>
            </a:r>
            <a:r>
              <a:rPr kumimoji="0" lang="en-US" altLang="zh-CN" sz="2000" b="1" i="0" u="none" strike="noStrike" kern="1200" cap="none" spc="0" normalizeH="0" baseline="0" noProof="0" dirty="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endParaRPr kumimoji="0" lang="en-US" altLang="zh-CN" sz="2000" b="1" i="0" u="none" strike="noStrike" kern="1200" cap="none" spc="0" normalizeH="0" baseline="0" noProof="0" dirty="0">
              <a:ln>
                <a:noFill/>
              </a:ln>
              <a:solidFill>
                <a:schemeClr val="accent6">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5520055" y="378460"/>
            <a:ext cx="7164705" cy="368300"/>
          </a:xfrm>
          <a:prstGeom prst="rect">
            <a:avLst/>
          </a:prstGeom>
          <a:noFill/>
        </p:spPr>
        <p:txBody>
          <a:bodyPr wrap="square" rtlCol="0">
            <a:spAutoFit/>
          </a:bodyPr>
          <a:lstStyle/>
          <a:p>
            <a:r>
              <a:rPr lang="zh-CN" altLang="en-US" b="1">
                <a:solidFill>
                  <a:srgbClr val="FF0000"/>
                </a:solidFill>
                <a:latin typeface="+mn-ea"/>
                <a:ea typeface="+mn-ea"/>
              </a:rPr>
              <a:t>模板文件下载地址：https://aec.cpu.edu.cn/cms/22410.html</a:t>
            </a:r>
            <a:endParaRPr lang="zh-CN" altLang="en-US" b="1">
              <a:solidFill>
                <a:srgbClr val="FF0000"/>
              </a:solidFill>
              <a:latin typeface="+mn-ea"/>
              <a:ea typeface="+mn-ea"/>
            </a:endParaRPr>
          </a:p>
        </p:txBody>
      </p:sp>
      <p:pic>
        <p:nvPicPr>
          <p:cNvPr id="7" name="图片 6"/>
          <p:cNvPicPr>
            <a:picLocks noChangeAspect="1"/>
          </p:cNvPicPr>
          <p:nvPr/>
        </p:nvPicPr>
        <p:blipFill>
          <a:blip r:embed="rId1"/>
          <a:stretch>
            <a:fillRect/>
          </a:stretch>
        </p:blipFill>
        <p:spPr>
          <a:xfrm>
            <a:off x="532130" y="2132965"/>
            <a:ext cx="3455670" cy="2615565"/>
          </a:xfrm>
          <a:prstGeom prst="rect">
            <a:avLst/>
          </a:prstGeom>
        </p:spPr>
      </p:pic>
      <p:pic>
        <p:nvPicPr>
          <p:cNvPr id="8" name="图片 7"/>
          <p:cNvPicPr>
            <a:picLocks noChangeAspect="1"/>
          </p:cNvPicPr>
          <p:nvPr/>
        </p:nvPicPr>
        <p:blipFill>
          <a:blip r:embed="rId2"/>
          <a:srcRect t="5356"/>
          <a:stretch>
            <a:fillRect/>
          </a:stretch>
        </p:blipFill>
        <p:spPr>
          <a:xfrm>
            <a:off x="4525010" y="1772920"/>
            <a:ext cx="3223895" cy="4031615"/>
          </a:xfrm>
          <a:prstGeom prst="rect">
            <a:avLst/>
          </a:prstGeom>
        </p:spPr>
      </p:pic>
      <p:pic>
        <p:nvPicPr>
          <p:cNvPr id="9" name="图片 8"/>
          <p:cNvPicPr>
            <a:picLocks noChangeAspect="1"/>
          </p:cNvPicPr>
          <p:nvPr/>
        </p:nvPicPr>
        <p:blipFill>
          <a:blip r:embed="rId3"/>
          <a:srcRect l="4700" t="5053" r="4658" b="6589"/>
          <a:stretch>
            <a:fillRect/>
          </a:stretch>
        </p:blipFill>
        <p:spPr>
          <a:xfrm>
            <a:off x="7896860" y="1989455"/>
            <a:ext cx="3131185" cy="3780790"/>
          </a:xfrm>
          <a:prstGeom prst="rect">
            <a:avLst/>
          </a:prstGeom>
        </p:spPr>
      </p:pic>
      <p:sp>
        <p:nvSpPr>
          <p:cNvPr id="10" name="文本框 9"/>
          <p:cNvSpPr txBox="1"/>
          <p:nvPr/>
        </p:nvSpPr>
        <p:spPr>
          <a:xfrm>
            <a:off x="479425" y="6021705"/>
            <a:ext cx="11520805" cy="583565"/>
          </a:xfrm>
          <a:prstGeom prst="rect">
            <a:avLst/>
          </a:prstGeom>
          <a:noFill/>
        </p:spPr>
        <p:txBody>
          <a:bodyPr wrap="square" rtlCol="0" anchor="t">
            <a:spAutoFit/>
          </a:bodyPr>
          <a:p>
            <a:r>
              <a:rPr lang="zh-CN" altLang="en-US" sz="1600" b="1">
                <a:solidFill>
                  <a:srgbClr val="FF0000"/>
                </a:solidFill>
              </a:rPr>
              <a:t>伦理审查表填写完毕后可以先到科研院申请伦理编号，之后提交给动物实验中心。一个实验项目提交一份福利伦理审查申请，如一个实验项目包含多个子实验，请合并填写。如项目涉及动物实验部分有变动，需重新提交该申请表。</a:t>
            </a:r>
            <a:endParaRPr lang="zh-CN" altLang="en-US" sz="1600" b="1">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1703070" y="270193"/>
            <a:ext cx="5140325" cy="666115"/>
          </a:xfrm>
        </p:spPr>
        <p:txBody>
          <a:bodyPr vert="horz" wrap="none" lIns="91440" tIns="45720" rIns="91440" bIns="45720" numCol="1" anchor="ctr" anchorCtr="0" compatLnSpc="1">
            <a:spAutoFit/>
          </a:bodyPr>
          <a:lstStyle/>
          <a:p>
            <a:pPr marL="0" marR="0" lvl="0" algn="l" defTabSz="914400" rtl="0" eaLnBrk="0" fontAlgn="base" latinLnBrk="0" hangingPunct="0">
              <a:lnSpc>
                <a:spcPct val="100000"/>
              </a:lnSpc>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实验动物接收</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19459" name="内容占位符 3"/>
          <p:cNvSpPr>
            <a:spLocks noGrp="1"/>
          </p:cNvSpPr>
          <p:nvPr>
            <p:ph idx="4294967295"/>
          </p:nvPr>
        </p:nvSpPr>
        <p:spPr>
          <a:xfrm>
            <a:off x="1462405" y="1196975"/>
            <a:ext cx="10729595" cy="1050925"/>
          </a:xfrm>
        </p:spPr>
        <p:txBody>
          <a:bodyPr vert="horz" wrap="square" lIns="91440" tIns="45720" rIns="91440" bIns="45720" anchor="t" anchorCtr="0">
            <a:spAutoFit/>
          </a:bodyPr>
          <a:lstStyle/>
          <a:p>
            <a:pPr>
              <a:buNone/>
            </a:pPr>
            <a:r>
              <a:rPr lang="zh-CN" altLang="en-US" sz="2400" b="1" dirty="0"/>
              <a:t>  </a:t>
            </a:r>
            <a:endParaRPr lang="en-US" altLang="zh-CN" dirty="0"/>
          </a:p>
          <a:p>
            <a:endParaRPr lang="zh-CN" altLang="en-US" dirty="0"/>
          </a:p>
        </p:txBody>
      </p:sp>
      <p:sp>
        <p:nvSpPr>
          <p:cNvPr id="19460" name="TextBox 5"/>
          <p:cNvSpPr txBox="1"/>
          <p:nvPr/>
        </p:nvSpPr>
        <p:spPr>
          <a:xfrm>
            <a:off x="839470" y="1341120"/>
            <a:ext cx="5617210" cy="4661535"/>
          </a:xfrm>
          <a:prstGeom prst="rect">
            <a:avLst/>
          </a:prstGeom>
          <a:noFill/>
          <a:ln w="9525">
            <a:noFill/>
          </a:ln>
        </p:spPr>
        <p:txBody>
          <a:bodyPr wrap="square">
            <a:spAutoFit/>
          </a:bodyPr>
          <a:lstStyle/>
          <a:p>
            <a:pPr indent="457200" algn="just" eaLnBrk="1" hangingPunct="1">
              <a:lnSpc>
                <a:spcPct val="150000"/>
              </a:lnSpc>
            </a:pP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新大楼每周二、四</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统一接收厂家派送的实验动物（由动物入口进入大楼）；</a:t>
            </a:r>
            <a:endParaRPr lang="zh-CN" altLang="en-US" sz="18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eaLnBrk="1" hangingPunct="1">
              <a:lnSpc>
                <a:spcPct val="150000"/>
              </a:lnSpc>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第一次进入新设施的动物，请厂家提供</a:t>
            </a:r>
            <a:r>
              <a:rPr lang="en-US" altLang="zh-CN"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个月内的动物质量检测报告</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及本批次动物的质量合格证。</a:t>
            </a:r>
            <a:endParaRPr lang="zh-CN" altLang="en-US" sz="18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eaLnBrk="1" hangingPunct="1">
              <a:lnSpc>
                <a:spcPct val="150000"/>
              </a:lnSpc>
            </a:pP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若课题组私自携带违规动物进入中心（已拆包，没有质量合格证等），该行为视为严重违规，</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违规者一年内不得进入中心</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cs typeface="微软雅黑" panose="020B0503020204020204" pitchFamily="34" charset="-122"/>
              </a:rPr>
              <a:t>玄武和江宁两校区）进行任何实验。</a:t>
            </a:r>
            <a:endParaRPr lang="en-US" altLang="zh-CN" sz="18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eaLnBrk="1" hangingPunct="1">
              <a:lnSpc>
                <a:spcPct val="150000"/>
              </a:lnSpc>
            </a:pP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若因课题组私自携带动物造成生物安全事故，根据</a:t>
            </a:r>
            <a:r>
              <a:rPr lang="en-US" altLang="zh-CN"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中华人民共和国生物安全法</a:t>
            </a:r>
            <a:r>
              <a:rPr lang="en-US" altLang="zh-CN"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，课题组及实验者将承担相应的法律责任</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9463" name="Picture 5" descr="C:\Users\Lenovo\AppData\Roaming\Tencent\Users\823943312\QQ\WinTemp\RichOle\O81O]RKQARK7I0069FRWNVO.png"/>
          <p:cNvPicPr>
            <a:picLocks noChangeAspect="1"/>
          </p:cNvPicPr>
          <p:nvPr/>
        </p:nvPicPr>
        <p:blipFill>
          <a:blip r:embed="rId1"/>
          <a:stretch>
            <a:fillRect/>
          </a:stretch>
        </p:blipFill>
        <p:spPr>
          <a:xfrm>
            <a:off x="7776210" y="4437380"/>
            <a:ext cx="4199890" cy="2188210"/>
          </a:xfrm>
          <a:prstGeom prst="rect">
            <a:avLst/>
          </a:prstGeom>
          <a:noFill/>
          <a:ln w="9525">
            <a:noFill/>
          </a:ln>
        </p:spPr>
      </p:pic>
      <p:pic>
        <p:nvPicPr>
          <p:cNvPr id="100" name="图片 99"/>
          <p:cNvPicPr/>
          <p:nvPr/>
        </p:nvPicPr>
        <p:blipFill>
          <a:blip r:embed="rId2"/>
          <a:stretch>
            <a:fillRect/>
          </a:stretch>
        </p:blipFill>
        <p:spPr>
          <a:xfrm>
            <a:off x="8400415" y="476885"/>
            <a:ext cx="3235325" cy="3902710"/>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1487170" y="188278"/>
            <a:ext cx="3240405" cy="666115"/>
          </a:xfrm>
        </p:spPr>
        <p:txBody>
          <a:bodyPr vert="horz" wrap="none" lIns="91440" tIns="45720" rIns="91440" bIns="45720" numCol="1" anchor="ctr" anchorCtr="0" compatLnSpc="1">
            <a:spAutoFit/>
          </a:bodyPr>
          <a:lstStyle/>
          <a:p>
            <a:pPr marL="0" marR="0" lvl="0" algn="l" defTabSz="914400" rtl="0" eaLnBrk="0" fontAlgn="base" latinLnBrk="0" hangingPunct="0">
              <a:lnSpc>
                <a:spcPct val="100000"/>
              </a:lnSpc>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饲养</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17411" name="内容占位符 3"/>
          <p:cNvSpPr>
            <a:spLocks noGrp="1"/>
          </p:cNvSpPr>
          <p:nvPr>
            <p:ph idx="4294967295"/>
          </p:nvPr>
        </p:nvSpPr>
        <p:spPr>
          <a:xfrm>
            <a:off x="623570" y="1196975"/>
            <a:ext cx="10730230" cy="5077460"/>
          </a:xfrm>
        </p:spPr>
        <p:txBody>
          <a:bodyPr vert="horz" wrap="square" lIns="91440" tIns="45720" rIns="91440" bIns="45720" anchor="t" anchorCtr="0">
            <a:spAutoFit/>
          </a:bodyPr>
          <a:lstStyle/>
          <a:p>
            <a:pPr indent="0" latinLnBrk="0">
              <a:lnSpc>
                <a:spcPct val="150000"/>
              </a:lnSpc>
              <a:spcBef>
                <a:spcPts val="0"/>
              </a:spcBef>
              <a:buFont typeface="Wingdings" panose="05000000000000000000" pitchFamily="2" charset="2"/>
              <a:buChar char="u"/>
            </a:pP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笼盒</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新大楼由中心提供饲养笼盒，其他区域要求如旧。</a:t>
            </a:r>
            <a:endPar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800100" lvl="1" indent="457200" latinLnBrk="0">
              <a:lnSpc>
                <a:spcPct val="150000"/>
              </a:lnSpc>
              <a:spcBef>
                <a:spcPts val="0"/>
              </a:spcBef>
              <a:buNone/>
            </a:pP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（特殊情况如需自备将管理人员在审核实验方案时告知）</a:t>
            </a:r>
            <a:endParaRPr lang="en-US" altLang="zh-CN"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0" latinLnBrk="0">
              <a:lnSpc>
                <a:spcPct val="150000"/>
              </a:lnSpc>
              <a:spcBef>
                <a:spcPts val="0"/>
              </a:spcBef>
              <a:buFont typeface="Arial" panose="020B0604020202020204" pitchFamily="34" charset="0"/>
              <a:buChar char="•"/>
            </a:pPr>
            <a:endParaRPr lang="en-US" altLang="zh-CN" sz="1800" b="1" dirty="0">
              <a:latin typeface="微软雅黑" panose="020B0503020204020204" pitchFamily="34" charset="-122"/>
              <a:ea typeface="微软雅黑" panose="020B0503020204020204" pitchFamily="34" charset="-122"/>
              <a:cs typeface="微软雅黑" panose="020B0503020204020204" pitchFamily="34" charset="-122"/>
            </a:endParaRPr>
          </a:p>
          <a:p>
            <a:pPr indent="0" latinLnBrk="0">
              <a:lnSpc>
                <a:spcPct val="150000"/>
              </a:lnSpc>
              <a:spcBef>
                <a:spcPts val="0"/>
              </a:spcBef>
              <a:buFont typeface="Wingdings" panose="05000000000000000000" pitchFamily="2" charset="2"/>
              <a:buChar char="u"/>
            </a:pPr>
            <a:r>
              <a:rPr lang="zh-CN" altLang="zh-CN" sz="1800" b="1" dirty="0">
                <a:latin typeface="微软雅黑" panose="020B0503020204020204" pitchFamily="34" charset="-122"/>
                <a:ea typeface="微软雅黑" panose="020B0503020204020204" pitchFamily="34" charset="-122"/>
                <a:cs typeface="微软雅黑" panose="020B0503020204020204" pitchFamily="34" charset="-122"/>
              </a:rPr>
              <a:t>换笼及消毒</a:t>
            </a:r>
            <a:endParaRPr lang="en-US" altLang="zh-CN" sz="18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latinLnBrk="0">
              <a:lnSpc>
                <a:spcPct val="150000"/>
              </a:lnSpc>
              <a:spcBef>
                <a:spcPts val="0"/>
              </a:spcBef>
              <a:buNone/>
            </a:pPr>
            <a:r>
              <a:rPr lang="zh-CN" altLang="zh-CN"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定于每周</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一</a:t>
            </a:r>
            <a:r>
              <a:rPr lang="zh-CN" altLang="zh-CN"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四换笼，学生自行完成；</a:t>
            </a:r>
            <a:endPar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latinLnBrk="0">
              <a:lnSpc>
                <a:spcPct val="150000"/>
              </a:lnSpc>
              <a:spcBef>
                <a:spcPts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换笼日屏障内洁存间将准备好已经装填灭菌好的笼盒，更换下脏笼盒放置废弃物出口，中心工作人员统一收至负一层清理；</a:t>
            </a:r>
            <a:endPar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57200" latinLnBrk="0">
              <a:lnSpc>
                <a:spcPct val="150000"/>
              </a:lnSpc>
              <a:spcBef>
                <a:spcPts val="0"/>
              </a:spcBef>
              <a:buNone/>
            </a:pP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其余时间如有临时性换笼需求，换下笼盒需要实验人员自行放到负一楼清理；</a:t>
            </a:r>
            <a:endPar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latinLnBrk="0">
              <a:lnSpc>
                <a:spcPct val="150000"/>
              </a:lnSpc>
              <a:spcBef>
                <a:spcPts val="0"/>
              </a:spcBef>
              <a:buNone/>
            </a:pP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每周二、五环境消毒</a:t>
            </a:r>
            <a:r>
              <a:rPr lang="en-US" altLang="zh-CN"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中心工作人员完成；</a:t>
            </a:r>
            <a:endPar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latinLnBrk="0">
              <a:lnSpc>
                <a:spcPct val="150000"/>
              </a:lnSpc>
              <a:spcBef>
                <a:spcPts val="0"/>
              </a:spcBef>
              <a:buNone/>
            </a:pPr>
            <a:endPar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628650" indent="-285750" latinLnBrk="0">
              <a:lnSpc>
                <a:spcPct val="150000"/>
              </a:lnSpc>
              <a:spcBef>
                <a:spcPts val="0"/>
              </a:spcBef>
              <a:buFont typeface="Wingdings" panose="05000000000000000000" charset="0"/>
              <a:buChar char="u"/>
            </a:pP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喂养</a:t>
            </a:r>
            <a:endPar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latinLnBrk="0">
              <a:lnSpc>
                <a:spcPct val="150000"/>
              </a:lnSpc>
              <a:spcBef>
                <a:spcPts val="0"/>
              </a:spcBef>
              <a:buNone/>
            </a:pPr>
            <a:r>
              <a:rPr lang="zh-CN" altLang="en-US" sz="18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每周一、四换笼时加食加水，学生自行完成，</a:t>
            </a:r>
            <a:r>
              <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饲料和动物饮水听从负责老师进行指引拿取。</a:t>
            </a:r>
            <a:endParaRPr lang="zh-CN" altLang="en-US" sz="1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0"/>
          <p:cNvSpPr>
            <a:spLocks noGrp="1"/>
          </p:cNvSpPr>
          <p:nvPr>
            <p:ph type="title"/>
          </p:nvPr>
        </p:nvSpPr>
        <p:spPr>
          <a:xfrm>
            <a:off x="1703705" y="260033"/>
            <a:ext cx="4190365" cy="666115"/>
          </a:xfrm>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开放时间</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20483" name="Rectangle 4"/>
          <p:cNvSpPr/>
          <p:nvPr/>
        </p:nvSpPr>
        <p:spPr>
          <a:xfrm>
            <a:off x="95250" y="2861310"/>
            <a:ext cx="10572750" cy="1014730"/>
          </a:xfrm>
          <a:prstGeom prst="rect">
            <a:avLst/>
          </a:prstGeom>
          <a:noFill/>
          <a:ln w="9525">
            <a:noFill/>
          </a:ln>
        </p:spPr>
        <p:txBody>
          <a:bodyPr anchor="ctr" anchorCtr="0">
            <a:spAutoFit/>
          </a:bodyPr>
          <a:lstStyle/>
          <a:p>
            <a:pPr indent="1789430" algn="just">
              <a:lnSpc>
                <a:spcPct val="150000"/>
              </a:lnSpc>
            </a:pPr>
            <a:endParaRPr lang="zh-CN" altLang="en-US" sz="2000" dirty="0">
              <a:latin typeface="Arial" panose="020B0604020202020204" pitchFamily="34" charset="0"/>
            </a:endParaRPr>
          </a:p>
          <a:p>
            <a:pPr indent="1789430">
              <a:lnSpc>
                <a:spcPct val="150000"/>
              </a:lnSpc>
            </a:pPr>
            <a:endParaRPr lang="en-US" altLang="zh-CN" sz="2000" dirty="0">
              <a:latin typeface="Times New Roman" panose="02020603050405020304" pitchFamily="18" charset="0"/>
              <a:ea typeface="Times New Roman" panose="02020603050405020304" pitchFamily="18" charset="0"/>
            </a:endParaRPr>
          </a:p>
        </p:txBody>
      </p:sp>
      <p:sp>
        <p:nvSpPr>
          <p:cNvPr id="20484" name="TextBox 7"/>
          <p:cNvSpPr txBox="1"/>
          <p:nvPr/>
        </p:nvSpPr>
        <p:spPr>
          <a:xfrm>
            <a:off x="1558925" y="5443855"/>
            <a:ext cx="9290050" cy="706755"/>
          </a:xfrm>
          <a:prstGeom prst="rect">
            <a:avLst/>
          </a:prstGeom>
          <a:noFill/>
          <a:ln w="9525">
            <a:noFill/>
          </a:ln>
        </p:spPr>
        <p:txBody>
          <a:bodyPr>
            <a:spAutoFit/>
          </a:bodyPr>
          <a:lstStyle/>
          <a:p>
            <a:pPr eaLnBrk="1" hangingPunct="1"/>
            <a:r>
              <a:rPr lang="zh-CN" altLang="en-US" sz="2000" b="1" dirty="0">
                <a:solidFill>
                  <a:srgbClr val="FF0000"/>
                </a:solidFill>
                <a:latin typeface="Arial" panose="020B0604020202020204" pitchFamily="34" charset="0"/>
              </a:rPr>
              <a:t>特别提醒：</a:t>
            </a:r>
            <a:r>
              <a:rPr lang="zh-CN" altLang="en-US" sz="2000" dirty="0">
                <a:latin typeface="Arial" panose="020B0604020202020204" pitchFamily="34" charset="0"/>
              </a:rPr>
              <a:t>如实验情况有变，应及时告知中心工作人员取消预约，无故擅自随意取消预约</a:t>
            </a:r>
            <a:r>
              <a:rPr lang="en-US" altLang="zh-CN" sz="2000" b="1" dirty="0">
                <a:latin typeface="Arial" panose="020B0604020202020204" pitchFamily="34" charset="0"/>
              </a:rPr>
              <a:t>3</a:t>
            </a:r>
            <a:r>
              <a:rPr lang="zh-CN" altLang="en-US" sz="2000" dirty="0">
                <a:latin typeface="Arial" panose="020B0604020202020204" pitchFamily="34" charset="0"/>
              </a:rPr>
              <a:t>次后，六个月内不再接受该课题组的预约。</a:t>
            </a:r>
            <a:endParaRPr lang="zh-CN" altLang="en-US" sz="2000" dirty="0">
              <a:latin typeface="Arial" panose="020B0604020202020204" pitchFamily="34" charset="0"/>
            </a:endParaRPr>
          </a:p>
        </p:txBody>
      </p:sp>
      <p:sp>
        <p:nvSpPr>
          <p:cNvPr id="10" name="TextBox 9"/>
          <p:cNvSpPr txBox="1"/>
          <p:nvPr/>
        </p:nvSpPr>
        <p:spPr>
          <a:xfrm>
            <a:off x="1559878" y="4727893"/>
            <a:ext cx="6500813" cy="860425"/>
          </a:xfrm>
          <a:prstGeom prst="rect">
            <a:avLst/>
          </a:prstGeom>
          <a:noFill/>
        </p:spPr>
        <p:txBody>
          <a:bodyPr>
            <a:spAutoFit/>
          </a:bodyPr>
          <a:lstStyle/>
          <a:p>
            <a:pPr marR="0" defTabSz="914400" eaLnBrk="1" hangingPunct="1">
              <a:buClrTx/>
              <a:buSzTx/>
              <a:buFontTx/>
              <a:buNone/>
              <a:defRPr/>
            </a:pPr>
            <a:r>
              <a:rPr kumimoji="0" lang="zh-CN" altLang="en-US" b="1" kern="1800" cap="none" spc="0" normalizeH="0" baseline="0" noProof="0" dirty="0">
                <a:latin typeface="Times New Roman" panose="02020603050405020304" pitchFamily="18" charset="0"/>
                <a:ea typeface="宋体" panose="02010600030101010101" pitchFamily="2" charset="-122"/>
                <a:cs typeface="Times New Roman" panose="02020603050405020304" pitchFamily="18" charset="0"/>
              </a:rPr>
              <a:t>工作人员</a:t>
            </a:r>
            <a:r>
              <a:rPr kumimoji="0" lang="zh-CN" altLang="en-US" sz="3200" b="1" kern="1200" cap="none" spc="0" normalizeH="0" baseline="0" noProof="0" dirty="0">
                <a:solidFill>
                  <a:schemeClr val="accent3">
                    <a:lumMod val="75000"/>
                  </a:schemeClr>
                </a:solidFill>
                <a:latin typeface="Times New Roman" panose="02020603050405020304" pitchFamily="18" charset="0"/>
                <a:ea typeface="宋体" panose="02010600030101010101" pitchFamily="2" charset="-122"/>
                <a:cs typeface="Times New Roman" panose="02020603050405020304" pitchFamily="18" charset="0"/>
              </a:rPr>
              <a:t>办公</a:t>
            </a:r>
            <a:r>
              <a:rPr kumimoji="0" lang="zh-CN" altLang="en-US" b="1" kern="1800" cap="none" spc="0" normalizeH="0" baseline="0" noProof="0" dirty="0">
                <a:latin typeface="Times New Roman" panose="02020603050405020304" pitchFamily="18" charset="0"/>
                <a:ea typeface="宋体" panose="02010600030101010101" pitchFamily="2" charset="-122"/>
                <a:cs typeface="Times New Roman" panose="02020603050405020304" pitchFamily="18" charset="0"/>
              </a:rPr>
              <a:t>时间：</a:t>
            </a:r>
            <a:r>
              <a:rPr kumimoji="0" lang="en-US" altLang="zh-CN" kern="1800" cap="none" spc="0" normalizeH="0" baseline="0" noProof="0" dirty="0">
                <a:latin typeface="Times New Roman" panose="02020603050405020304" pitchFamily="18" charset="0"/>
                <a:ea typeface="宋体" panose="02010600030101010101" pitchFamily="2" charset="-122"/>
                <a:cs typeface="Times New Roman" panose="02020603050405020304" pitchFamily="18" charset="0"/>
              </a:rPr>
              <a:t>8:30-11:30</a:t>
            </a:r>
            <a:r>
              <a:rPr kumimoji="0" lang="zh-CN" altLang="en-US" kern="1800" cap="none" spc="0" normalizeH="0" baseline="0" noProof="0" dirty="0">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kern="1800" cap="none" spc="0" normalizeH="0" baseline="0" noProof="0" dirty="0">
                <a:latin typeface="Times New Roman" panose="02020603050405020304" pitchFamily="18" charset="0"/>
                <a:ea typeface="宋体" panose="02010600030101010101" pitchFamily="2" charset="-122"/>
                <a:cs typeface="Times New Roman" panose="02020603050405020304" pitchFamily="18" charset="0"/>
              </a:rPr>
              <a:t>13:30-17:30 </a:t>
            </a:r>
            <a:r>
              <a:rPr kumimoji="0" lang="zh-CN" altLang="en-US" sz="2000" kern="1200" cap="none" spc="0" normalizeH="0" baseline="0" noProof="0" dirty="0">
                <a:latin typeface="Times New Roman" panose="02020603050405020304" pitchFamily="18" charset="0"/>
                <a:ea typeface="宋体" panose="02010600030101010101" pitchFamily="2" charset="-122"/>
                <a:cs typeface="Times New Roman" panose="02020603050405020304" pitchFamily="18" charset="0"/>
              </a:rPr>
              <a:t>（工作日）</a:t>
            </a:r>
            <a:endParaRPr kumimoji="0" lang="en-US" altLang="zh-CN" sz="2000" kern="1200" cap="none" spc="0" normalizeH="0" baseline="0" noProof="0" dirty="0">
              <a:latin typeface="Times New Roman" panose="02020603050405020304" pitchFamily="18" charset="0"/>
              <a:ea typeface="宋体" panose="02010600030101010101" pitchFamily="2" charset="-122"/>
              <a:cs typeface="Times New Roman" panose="02020603050405020304" pitchFamily="18" charset="0"/>
            </a:endParaRPr>
          </a:p>
          <a:p>
            <a:pPr marR="0" defTabSz="914400" eaLnBrk="1" hangingPunct="1">
              <a:buClrTx/>
              <a:buSzTx/>
              <a:buFontTx/>
              <a:buNone/>
              <a:defRPr/>
            </a:pPr>
            <a:endParaRPr kumimoji="0" lang="zh-CN" altLang="en-US" kern="1200" cap="none" spc="0" normalizeH="0" baseline="0" noProof="0" dirty="0">
              <a:latin typeface="Arial" panose="020B0604020202020204" pitchFamily="34" charset="0"/>
              <a:ea typeface="宋体" panose="02010600030101010101" pitchFamily="2" charset="-122"/>
              <a:cs typeface="+mn-cs"/>
            </a:endParaRPr>
          </a:p>
        </p:txBody>
      </p:sp>
      <p:graphicFrame>
        <p:nvGraphicFramePr>
          <p:cNvPr id="9" name="表格 8"/>
          <p:cNvGraphicFramePr>
            <a:graphicFrameLocks noGrp="1"/>
          </p:cNvGraphicFramePr>
          <p:nvPr>
            <p:custDataLst>
              <p:tags r:id="rId1"/>
            </p:custDataLst>
          </p:nvPr>
        </p:nvGraphicFramePr>
        <p:xfrm>
          <a:off x="1704340" y="1296035"/>
          <a:ext cx="8947150" cy="3220085"/>
        </p:xfrm>
        <a:graphic>
          <a:graphicData uri="http://schemas.openxmlformats.org/drawingml/2006/table">
            <a:tbl>
              <a:tblPr/>
              <a:tblGrid>
                <a:gridCol w="1043305"/>
                <a:gridCol w="1640840"/>
                <a:gridCol w="1864360"/>
                <a:gridCol w="4398645"/>
              </a:tblGrid>
              <a:tr h="530225">
                <a:tc>
                  <a:txBody>
                    <a:bodyPr/>
                    <a:lstStyle/>
                    <a:p>
                      <a:pPr algn="ctr">
                        <a:lnSpc>
                          <a:spcPct val="150000"/>
                        </a:lnSpc>
                        <a:spcAft>
                          <a:spcPts val="0"/>
                        </a:spcAft>
                      </a:pPr>
                      <a:r>
                        <a:rPr lang="zh-CN" sz="1400" b="1" kern="100" dirty="0">
                          <a:latin typeface="Calibri" panose="020F0502020204030204"/>
                          <a:ea typeface="宋体" panose="02010600030101010101" pitchFamily="2" charset="-122"/>
                          <a:cs typeface="Times New Roman" panose="02020603050405020304"/>
                        </a:rPr>
                        <a:t>校区</a:t>
                      </a: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zh-CN" sz="1400" b="1" kern="100" dirty="0">
                          <a:latin typeface="Calibri" panose="020F0502020204030204"/>
                          <a:ea typeface="宋体" panose="02010600030101010101" pitchFamily="2" charset="-122"/>
                          <a:cs typeface="Times New Roman" panose="02020603050405020304"/>
                        </a:rPr>
                        <a:t>时间</a:t>
                      </a: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ct val="150000"/>
                        </a:lnSpc>
                        <a:spcAft>
                          <a:spcPts val="0"/>
                        </a:spcAft>
                      </a:pPr>
                      <a:r>
                        <a:rPr lang="zh-CN" sz="1400" b="1" kern="100">
                          <a:latin typeface="Calibri" panose="020F0502020204030204"/>
                          <a:ea typeface="宋体" panose="02010600030101010101" pitchFamily="2" charset="-122"/>
                          <a:cs typeface="Times New Roman" panose="02020603050405020304"/>
                        </a:rPr>
                        <a:t>预约方式</a:t>
                      </a:r>
                      <a:endParaRPr lang="zh-CN" sz="1400" b="1" kern="10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655">
                <a:tc rowSpan="2">
                  <a:txBody>
                    <a:bodyPr/>
                    <a:lstStyle/>
                    <a:p>
                      <a:pPr algn="ctr">
                        <a:lnSpc>
                          <a:spcPct val="150000"/>
                        </a:lnSpc>
                        <a:spcAft>
                          <a:spcPts val="0"/>
                        </a:spcAft>
                      </a:pPr>
                      <a:r>
                        <a:rPr lang="zh-CN" altLang="en-US" sz="1400" b="1" kern="100" dirty="0">
                          <a:latin typeface="Calibri" panose="020F0502020204030204"/>
                          <a:ea typeface="宋体" panose="02010600030101010101" pitchFamily="2" charset="-122"/>
                          <a:cs typeface="Times New Roman" panose="02020603050405020304"/>
                        </a:rPr>
                        <a:t>两校区三处设施</a:t>
                      </a:r>
                      <a:endParaRPr lang="en-US" altLang="zh-CN" sz="1400" b="1" kern="100" dirty="0">
                        <a:latin typeface="Calibri" panose="020F0502020204030204"/>
                        <a:ea typeface="宋体" panose="02010600030101010101" pitchFamily="2" charset="-122"/>
                        <a:cs typeface="Times New Roman" panose="02020603050405020304"/>
                      </a:endParaRPr>
                    </a:p>
                    <a:p>
                      <a:pPr algn="ctr">
                        <a:lnSpc>
                          <a:spcPct val="150000"/>
                        </a:lnSpc>
                        <a:spcAft>
                          <a:spcPts val="0"/>
                        </a:spcAft>
                      </a:pP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400" b="1" kern="100" dirty="0">
                          <a:latin typeface="Calibri" panose="020F0502020204030204"/>
                          <a:ea typeface="宋体" panose="02010600030101010101" pitchFamily="2" charset="-122"/>
                          <a:cs typeface="Times New Roman" panose="02020603050405020304"/>
                        </a:rPr>
                        <a:t>一卡通可用</a:t>
                      </a: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400" b="1" kern="100" dirty="0">
                          <a:latin typeface="Calibri" panose="020F0502020204030204"/>
                          <a:ea typeface="宋体" panose="02010600030101010101" pitchFamily="2" charset="-122"/>
                          <a:cs typeface="Times New Roman" panose="02020603050405020304"/>
                        </a:rPr>
                        <a:t>7:00-19:00</a:t>
                      </a: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400" b="1" kern="100">
                          <a:latin typeface="Calibri" panose="020F0502020204030204"/>
                          <a:ea typeface="宋体" panose="02010600030101010101" pitchFamily="2" charset="-122"/>
                          <a:cs typeface="Times New Roman" panose="02020603050405020304"/>
                        </a:rPr>
                        <a:t>正常开放</a:t>
                      </a:r>
                      <a:endParaRPr lang="zh-CN" sz="1400" b="1" kern="10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1205">
                <a:tc vMerge="1">
                  <a:tcPr/>
                </a:tc>
                <a:tc>
                  <a:txBody>
                    <a:bodyPr/>
                    <a:lstStyle/>
                    <a:p>
                      <a:pPr algn="ctr">
                        <a:lnSpc>
                          <a:spcPct val="150000"/>
                        </a:lnSpc>
                        <a:spcAft>
                          <a:spcPts val="0"/>
                        </a:spcAft>
                      </a:pPr>
                      <a:r>
                        <a:rPr lang="zh-CN" sz="1400" b="1" kern="100" dirty="0">
                          <a:latin typeface="Calibri" panose="020F0502020204030204"/>
                          <a:ea typeface="宋体" panose="02010600030101010101" pitchFamily="2" charset="-122"/>
                          <a:cs typeface="Times New Roman" panose="02020603050405020304"/>
                        </a:rPr>
                        <a:t>一卡通不可用</a:t>
                      </a: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400" b="1" kern="100" dirty="0">
                          <a:latin typeface="Calibri" panose="020F0502020204030204"/>
                          <a:ea typeface="宋体" panose="02010600030101010101" pitchFamily="2" charset="-122"/>
                          <a:cs typeface="Times New Roman" panose="02020603050405020304"/>
                        </a:rPr>
                        <a:t>19:00-</a:t>
                      </a:r>
                      <a:r>
                        <a:rPr lang="zh-CN" sz="1400" b="1" kern="100" dirty="0">
                          <a:latin typeface="Calibri" panose="020F0502020204030204"/>
                          <a:ea typeface="宋体" panose="02010600030101010101" pitchFamily="2" charset="-122"/>
                          <a:cs typeface="Times New Roman" panose="02020603050405020304"/>
                        </a:rPr>
                        <a:t>次日</a:t>
                      </a:r>
                      <a:r>
                        <a:rPr lang="en-US" sz="1400" b="1" kern="100" dirty="0">
                          <a:latin typeface="Calibri" panose="020F0502020204030204"/>
                          <a:ea typeface="宋体" panose="02010600030101010101" pitchFamily="2" charset="-122"/>
                          <a:cs typeface="Times New Roman" panose="02020603050405020304"/>
                        </a:rPr>
                        <a:t>7:00</a:t>
                      </a: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indent="-285750" algn="just" fontAlgn="auto">
                        <a:lnSpc>
                          <a:spcPct val="150000"/>
                        </a:lnSpc>
                        <a:spcAft>
                          <a:spcPts val="0"/>
                        </a:spcAft>
                        <a:buFont typeface="Arial" panose="020B0604020202020204" pitchFamily="34" charset="0"/>
                        <a:buChar char="•"/>
                      </a:pPr>
                      <a:r>
                        <a:rPr lang="zh-CN" sz="1400" b="1" kern="100" dirty="0">
                          <a:latin typeface="Calibri" panose="020F0502020204030204"/>
                          <a:ea typeface="宋体" panose="02010600030101010101" pitchFamily="2" charset="-122"/>
                          <a:cs typeface="Times New Roman" panose="02020603050405020304"/>
                        </a:rPr>
                        <a:t>特殊时间段需在系统内作延迟申请。</a:t>
                      </a:r>
                      <a:endParaRPr lang="zh-CN" sz="1400" b="1" kern="100" dirty="0">
                        <a:latin typeface="Calibri" panose="020F0502020204030204"/>
                        <a:ea typeface="宋体" panose="02010600030101010101" pitchFamily="2" charset="-122"/>
                        <a:cs typeface="Times New Roman" panose="02020603050405020304"/>
                      </a:endParaRPr>
                    </a:p>
                    <a:p>
                      <a:pPr marL="285750" indent="-285750" algn="just" fontAlgn="auto">
                        <a:lnSpc>
                          <a:spcPct val="150000"/>
                        </a:lnSpc>
                        <a:spcAft>
                          <a:spcPts val="0"/>
                        </a:spcAft>
                        <a:buFont typeface="Arial" panose="020B0604020202020204" pitchFamily="34" charset="0"/>
                        <a:buChar char="•"/>
                      </a:pPr>
                      <a:r>
                        <a:rPr lang="zh-CN" sz="1400" b="1" kern="100" dirty="0">
                          <a:latin typeface="Calibri" panose="020F0502020204030204"/>
                          <a:ea typeface="宋体" panose="02010600030101010101" pitchFamily="2" charset="-122"/>
                          <a:cs typeface="Times New Roman" panose="02020603050405020304"/>
                        </a:rPr>
                        <a:t>延时申请需要课题组老师审核通过后，动物中心再审核。</a:t>
                      </a:r>
                      <a:endParaRPr lang="zh-CN" sz="1400" b="1" kern="100" dirty="0">
                        <a:latin typeface="Calibri" panose="020F0502020204030204"/>
                        <a:ea typeface="宋体" panose="02010600030101010101" pitchFamily="2" charset="-122"/>
                        <a:cs typeface="Times New Roman" panose="02020603050405020304"/>
                      </a:endParaRPr>
                    </a:p>
                    <a:p>
                      <a:pPr marL="285750" indent="-285750" algn="just" fontAlgn="auto">
                        <a:lnSpc>
                          <a:spcPct val="150000"/>
                        </a:lnSpc>
                        <a:spcAft>
                          <a:spcPts val="0"/>
                        </a:spcAft>
                        <a:buFont typeface="Arial" panose="020B0604020202020204" pitchFamily="34" charset="0"/>
                        <a:buChar char="•"/>
                      </a:pPr>
                      <a:r>
                        <a:rPr lang="zh-CN" sz="1400" b="1" kern="100" dirty="0">
                          <a:latin typeface="Calibri" panose="020F0502020204030204"/>
                          <a:ea typeface="宋体" panose="02010600030101010101" pitchFamily="2" charset="-122"/>
                          <a:cs typeface="Times New Roman" panose="02020603050405020304"/>
                        </a:rPr>
                        <a:t>因延时需要提前进行实验动物安排以及与值班人员交接，</a:t>
                      </a:r>
                      <a:r>
                        <a:rPr lang="zh-CN" sz="1400" b="1" kern="100" dirty="0">
                          <a:latin typeface="Calibri" panose="020F0502020204030204"/>
                          <a:ea typeface="宋体" panose="02010600030101010101" pitchFamily="2" charset="-122"/>
                          <a:cs typeface="Times New Roman" panose="02020603050405020304"/>
                        </a:rPr>
                        <a:t>因此只能在工作日的工作时间(8:30-17:30)提交申请，否则将无法审核。</a:t>
                      </a:r>
                      <a:endParaRPr lang="zh-CN" sz="1400" b="1" kern="100" dirty="0">
                        <a:latin typeface="Calibri" panose="020F0502020204030204"/>
                        <a:ea typeface="宋体" panose="02010600030101010101" pitchFamily="2" charset="-122"/>
                        <a:cs typeface="Times New Roman" panose="02020603050405020304"/>
                      </a:endParaRPr>
                    </a:p>
                  </a:txBody>
                  <a:tcPr marL="43047" marR="43047" marT="0" marB="0" anchor="t" anchorCtr="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vert="horz" wrap="square" lIns="91440" tIns="45720" rIns="91440" bIns="45720"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垃圾及动物尸体存放</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22531" name="矩形 3"/>
          <p:cNvSpPr/>
          <p:nvPr/>
        </p:nvSpPr>
        <p:spPr>
          <a:xfrm>
            <a:off x="982980" y="1196975"/>
            <a:ext cx="10502900" cy="3661410"/>
          </a:xfrm>
          <a:prstGeom prst="rect">
            <a:avLst/>
          </a:prstGeom>
          <a:noFill/>
          <a:ln w="9525">
            <a:noFill/>
          </a:ln>
        </p:spPr>
        <p:txBody>
          <a:bodyPr wrap="square">
            <a:spAutoFit/>
          </a:bodyPr>
          <a:lstStyle/>
          <a:p>
            <a:pPr eaLnBrk="1" hangingPunct="1">
              <a:buFont typeface="Wingdings" panose="05000000000000000000" pitchFamily="2" charset="2"/>
              <a:buChar char="u"/>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带血的棉球、棉签、纱布应扔在医疗废弃物垃圾桶（黄色）</a:t>
            </a:r>
            <a:endParaRPr lang="en-US" altLang="zh-CN" sz="20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sz="20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注射针头、玻璃毛细管、手术刀片应扔在利器盒（操作台上 黄色）</a:t>
            </a:r>
            <a:endParaRPr lang="en-US" altLang="zh-CN" sz="20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sz="20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动物尸体应放在指定位置的动物尸体存放柜并据实登记（</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严禁私下将动物及动物尸体带出中心，如确</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因实验需要带离中心，请提前至中心办公室办理相关手续</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sz="2000"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更换下来的脏垫料应倒在医疗废弃物垃圾桶（黄色）</a:t>
            </a:r>
            <a:endPar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buFont typeface="Wingdings" panose="05000000000000000000" pitchFamily="2" charset="2"/>
              <a:buChar char="u"/>
            </a:pP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2532" name="图片 9" descr="QQ图片20160229165115.jpg"/>
          <p:cNvPicPr>
            <a:picLocks noChangeAspect="1"/>
          </p:cNvPicPr>
          <p:nvPr/>
        </p:nvPicPr>
        <p:blipFill>
          <a:blip r:embed="rId1"/>
          <a:stretch>
            <a:fillRect/>
          </a:stretch>
        </p:blipFill>
        <p:spPr>
          <a:xfrm>
            <a:off x="2024063" y="4000500"/>
            <a:ext cx="2286000" cy="2714625"/>
          </a:xfrm>
          <a:prstGeom prst="rect">
            <a:avLst/>
          </a:prstGeom>
          <a:noFill/>
          <a:ln w="9525">
            <a:noFill/>
          </a:ln>
        </p:spPr>
      </p:pic>
      <p:pic>
        <p:nvPicPr>
          <p:cNvPr id="22533" name="图片 10" descr="QQ图片20160229165120.jpg"/>
          <p:cNvPicPr>
            <a:picLocks noChangeAspect="1"/>
          </p:cNvPicPr>
          <p:nvPr/>
        </p:nvPicPr>
        <p:blipFill>
          <a:blip r:embed="rId2"/>
          <a:stretch>
            <a:fillRect/>
          </a:stretch>
        </p:blipFill>
        <p:spPr>
          <a:xfrm>
            <a:off x="5095875" y="4000500"/>
            <a:ext cx="2143125" cy="2714625"/>
          </a:xfrm>
          <a:prstGeom prst="rect">
            <a:avLst/>
          </a:prstGeom>
          <a:noFill/>
          <a:ln w="9525">
            <a:noFill/>
          </a:ln>
        </p:spPr>
      </p:pic>
      <p:pic>
        <p:nvPicPr>
          <p:cNvPr id="22534" name="图片 11" descr="QQ图片20160229165123.jpg"/>
          <p:cNvPicPr>
            <a:picLocks noChangeAspect="1"/>
          </p:cNvPicPr>
          <p:nvPr/>
        </p:nvPicPr>
        <p:blipFill>
          <a:blip r:embed="rId3"/>
          <a:stretch>
            <a:fillRect/>
          </a:stretch>
        </p:blipFill>
        <p:spPr>
          <a:xfrm>
            <a:off x="7970838" y="4000500"/>
            <a:ext cx="2268537" cy="2690813"/>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wrap="square" lIns="91440" tIns="45720" rIns="91440" bIns="45720"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解剖室、大型仪器</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23555" name="内容占位符 2"/>
          <p:cNvSpPr>
            <a:spLocks noGrp="1"/>
          </p:cNvSpPr>
          <p:nvPr>
            <p:ph idx="4294967295"/>
          </p:nvPr>
        </p:nvSpPr>
        <p:spPr>
          <a:xfrm>
            <a:off x="905510" y="1340485"/>
            <a:ext cx="10779125" cy="5683250"/>
          </a:xfrm>
        </p:spPr>
        <p:txBody>
          <a:bodyPr vert="horz" wrap="square" lIns="91440" tIns="45720" rIns="91440" bIns="45720" anchor="t" anchorCtr="0"/>
          <a:lstStyle/>
          <a:p>
            <a:pPr algn="l" latinLnBrk="0">
              <a:lnSpc>
                <a:spcPct val="150000"/>
              </a:lnSpc>
              <a:spcBef>
                <a:spcPts val="0"/>
              </a:spcBef>
              <a:buNone/>
            </a:pP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、解剖室</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（需提前在系统中进行</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预约</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None/>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动物的取材，采血及处死等</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None/>
            </a:pP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None/>
            </a:pP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、仪器使用</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已开放仪器列表及预约方式详见</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下载专区</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https://aec.cpu.edu.cn/cms/22509.html</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None/>
            </a:pP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Font typeface="Wingdings" panose="05000000000000000000" pitchFamily="2" charset="2"/>
              <a:buChar char="u"/>
            </a:pP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特别提醒：</a:t>
            </a:r>
            <a:endPar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None/>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、注意</a:t>
            </a:r>
            <a:r>
              <a:rPr lang="zh-CN" altLang="zh-CN" sz="2000" dirty="0">
                <a:latin typeface="微软雅黑" panose="020B0503020204020204" pitchFamily="34" charset="-122"/>
                <a:ea typeface="微软雅黑" panose="020B0503020204020204" pitchFamily="34" charset="-122"/>
                <a:cs typeface="微软雅黑" panose="020B0503020204020204" pitchFamily="34" charset="-122"/>
              </a:rPr>
              <a:t>保持室内外清洁卫生，实验产生的废弃物应及时清理，做好实验台和地面的清洁工作。</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None/>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、及时填写仪器使用记录，实验结束后，应将仪器关闭或电源拔下。</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endParaRPr>
          </a:p>
          <a:p>
            <a:pPr algn="l" latinLnBrk="0">
              <a:lnSpc>
                <a:spcPct val="150000"/>
              </a:lnSpc>
              <a:spcBef>
                <a:spcPts val="0"/>
              </a:spcBef>
              <a:buNone/>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、如实验情况有变，应及时告知中心工作人员取消预约，无故擅自随意取消预约</a:t>
            </a: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次后，六个月内不再接受该课题组的预约。</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wrap="square" lIns="91440" tIns="45720" rIns="91440" bIns="45720"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处罚措施</a:t>
            </a:r>
            <a:endParaRPr kumimoji="0" lang="en-US" altLang="zh-CN" sz="3735" b="1" i="0" u="none" strike="noStrike" kern="1200" cap="none" spc="0" normalizeH="0" baseline="0">
              <a:solidFill>
                <a:srgbClr val="FF0000"/>
              </a:solidFill>
              <a:latin typeface="微软雅黑" panose="020B0503020204020204" pitchFamily="34" charset="-122"/>
              <a:ea typeface="微软雅黑" panose="020B0503020204020204" pitchFamily="34" charset="-122"/>
              <a:sym typeface="+mn-ea"/>
            </a:endParaRPr>
          </a:p>
        </p:txBody>
      </p:sp>
      <p:sp>
        <p:nvSpPr>
          <p:cNvPr id="30723" name="内容占位符 8"/>
          <p:cNvSpPr>
            <a:spLocks noGrp="1"/>
          </p:cNvSpPr>
          <p:nvPr>
            <p:ph idx="4294967295"/>
          </p:nvPr>
        </p:nvSpPr>
        <p:spPr bwMode="auto">
          <a:xfrm>
            <a:off x="805180" y="1989455"/>
            <a:ext cx="10042525" cy="5668645"/>
          </a:xfrm>
          <a:effectLst/>
          <a:scene3d>
            <a:camera prst="orthographicFront"/>
            <a:lightRig rig="balanced" dir="t"/>
          </a:scene3d>
          <a:sp3d prstMaterial="plastic"/>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R="0" lvl="0" algn="l" defTabSz="914400" rtl="0" latinLnBrk="0">
              <a:lnSpc>
                <a:spcPct val="150000"/>
              </a:lnSpc>
              <a:spcBef>
                <a:spcPts val="0"/>
              </a:spcBef>
              <a:spcAft>
                <a:spcPct val="0"/>
              </a:spcAft>
              <a:buClrTx/>
              <a:buSzTx/>
              <a:buFont typeface="Wingdings" panose="05000000000000000000" charset="0"/>
              <a:buChar char="Ø"/>
              <a:defRPr/>
            </a:pPr>
            <a:r>
              <a:rPr kumimoji="0" lang="zh-CN"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 适用范围：在我校动物实验中心相关设施内进行实验动物饲养和动物实验的所有实验人员。</a:t>
            </a:r>
            <a:endParaRPr kumimoji="0" lang="zh-CN"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R="0" lvl="0" algn="l" defTabSz="914400" rtl="0" latinLnBrk="0">
              <a:lnSpc>
                <a:spcPct val="150000"/>
              </a:lnSpc>
              <a:spcBef>
                <a:spcPts val="0"/>
              </a:spcBef>
              <a:spcAft>
                <a:spcPct val="0"/>
              </a:spcAft>
              <a:buClrTx/>
              <a:buSzTx/>
              <a:buFont typeface="Wingdings" panose="05000000000000000000" charset="0"/>
              <a:buChar char="Ø"/>
              <a:defRPr/>
            </a:pPr>
            <a:r>
              <a:rPr kumimoji="0" lang="zh-CN"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 进入中心设施的人员均需接受中心准入培训与考试，获得本中心准入权限后，方可进入动物实验   设施，并授予初始</a:t>
            </a:r>
            <a:r>
              <a:rPr kumimoji="0" lang="zh-CN" altLang="zh-CN" sz="1600" b="1"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信用分 12 分</a:t>
            </a:r>
            <a:r>
              <a:rPr kumimoji="0" lang="zh-CN"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kumimoji="0" lang="zh-CN"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R="0" lvl="0" algn="l" defTabSz="914400" rtl="0" latinLnBrk="0">
              <a:lnSpc>
                <a:spcPct val="150000"/>
              </a:lnSpc>
              <a:spcBef>
                <a:spcPts val="0"/>
              </a:spcBef>
              <a:spcAft>
                <a:spcPct val="0"/>
              </a:spcAft>
              <a:buClrTx/>
              <a:buSzTx/>
              <a:buFont typeface="Wingdings" panose="05000000000000000000" charset="0"/>
              <a:buChar char="Ø"/>
              <a:defRPr/>
            </a:pPr>
            <a:r>
              <a:rPr kumimoji="0" lang="en-US"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kumimoji="0" lang="zh-CN"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实验人员进入动物饲养设施后的所有操作必须遵照本中心规章制度，如有违规行为，按照违规行为不同扣除相应分值。</a:t>
            </a:r>
            <a:endParaRPr kumimoji="0" lang="zh-CN"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R="0" lvl="0" algn="l" defTabSz="914400" rtl="0" latinLnBrk="0">
              <a:lnSpc>
                <a:spcPct val="150000"/>
              </a:lnSpc>
              <a:spcBef>
                <a:spcPts val="0"/>
              </a:spcBef>
              <a:spcAft>
                <a:spcPct val="0"/>
              </a:spcAft>
              <a:buClrTx/>
              <a:buSzTx/>
              <a:buFont typeface="Wingdings" panose="05000000000000000000" charset="0"/>
              <a:buChar char="Ø"/>
              <a:defRPr/>
            </a:pPr>
            <a:r>
              <a:rPr kumimoji="0" lang="en-US" altLang="zh-CN" sz="1600" b="0" i="0" u="none" strike="noStrike" kern="1200" cap="none" spc="0" normalizeH="0" baseline="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kumimoji="0" lang="zh-CN" altLang="zh-CN" sz="16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分值以 2 年为一个周期，2 年后分值如有剩余，可至设施管理员处补充分数；未满 2 年而分值全部扣除的，按</a:t>
            </a:r>
            <a:r>
              <a:rPr lang="zh-CN" altLang="zh-CN" sz="1600" b="1"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违规处罚类型（</a:t>
            </a:r>
            <a:r>
              <a:rPr lang="en-US" altLang="zh-CN" sz="1600" b="1"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zh-CN" sz="1600" b="1"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kumimoji="0" lang="zh-CN" altLang="zh-CN" sz="16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停卡重考，考试合格后重新给予分值。</a:t>
            </a:r>
            <a:endParaRPr kumimoji="0" lang="zh-CN" altLang="zh-CN" sz="16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R="0" lvl="0" algn="l" defTabSz="914400" rtl="0" latinLnBrk="0">
              <a:lnSpc>
                <a:spcPct val="150000"/>
              </a:lnSpc>
              <a:spcBef>
                <a:spcPts val="0"/>
              </a:spcBef>
              <a:spcAft>
                <a:spcPct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5.</a:t>
            </a:r>
            <a:r>
              <a:rPr kumimoji="0" lang="zh-CN" altLang="zh-CN" sz="16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其余加分途径：在开展实验过程中，如能及时将发现的他人违规情况报告中心管理人员，可视情节程度不同获得奖励性加分，加分分数由中心会议讨论确定。</a:t>
            </a:r>
            <a:endParaRPr kumimoji="0" lang="zh-CN" altLang="zh-CN" sz="16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839470" y="1269365"/>
            <a:ext cx="7442835" cy="666115"/>
          </a:xfrm>
          <a:prstGeom prst="rect">
            <a:avLst/>
          </a:prstGeom>
          <a:noFill/>
        </p:spPr>
        <p:txBody>
          <a:bodyPr wrap="square" rtlCol="0" anchor="t">
            <a:spAutoFit/>
          </a:bodyPr>
          <a:p>
            <a:r>
              <a:rPr sz="3735" b="1">
                <a:solidFill>
                  <a:srgbClr val="FF0000"/>
                </a:solidFill>
                <a:latin typeface="微软雅黑" panose="020B0503020204020204" pitchFamily="34" charset="-122"/>
                <a:ea typeface="微软雅黑" panose="020B0503020204020204" pitchFamily="34" charset="-122"/>
                <a:sym typeface="+mn-ea"/>
              </a:rPr>
              <a:t>《</a:t>
            </a:r>
            <a:r>
              <a:rPr lang="en-US" altLang="zh-CN" sz="3735" b="1">
                <a:solidFill>
                  <a:srgbClr val="FF0000"/>
                </a:solidFill>
                <a:latin typeface="微软雅黑" panose="020B0503020204020204" pitchFamily="34" charset="-122"/>
                <a:ea typeface="微软雅黑" panose="020B0503020204020204" pitchFamily="34" charset="-122"/>
                <a:sym typeface="+mn-ea"/>
              </a:rPr>
              <a:t>动物实验中心违规处理办法</a:t>
            </a:r>
            <a:r>
              <a:rPr sz="3735" b="1">
                <a:solidFill>
                  <a:srgbClr val="FF0000"/>
                </a:solidFill>
                <a:latin typeface="微软雅黑" panose="020B0503020204020204" pitchFamily="34" charset="-122"/>
                <a:ea typeface="微软雅黑" panose="020B0503020204020204" pitchFamily="34" charset="-122"/>
                <a:sym typeface="+mn-ea"/>
              </a:rPr>
              <a:t>》</a:t>
            </a:r>
            <a:endParaRPr sz="3735" b="1">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wrap="square" lIns="91440" tIns="45720" rIns="91440" bIns="45720"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处罚措施</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sp>
        <p:nvSpPr>
          <p:cNvPr id="30723" name="内容占位符 8"/>
          <p:cNvSpPr>
            <a:spLocks noGrp="1"/>
          </p:cNvSpPr>
          <p:nvPr>
            <p:ph idx="4294967295"/>
          </p:nvPr>
        </p:nvSpPr>
        <p:spPr bwMode="auto">
          <a:xfrm>
            <a:off x="654685" y="1260475"/>
            <a:ext cx="11157585" cy="4239895"/>
          </a:xfrm>
          <a:effectLst/>
          <a:scene3d>
            <a:camera prst="orthographicFront"/>
            <a:lightRig rig="balanced" dir="t"/>
          </a:scene3d>
          <a:sp3d prstMaterial="plastic"/>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60000"/>
              </a:lnSpc>
              <a:spcBef>
                <a:spcPct val="20000"/>
              </a:spcBef>
              <a:spcAft>
                <a:spcPct val="0"/>
              </a:spcAft>
              <a:buClrTx/>
              <a:buSzTx/>
              <a:buFont typeface="Arial" panose="020B0604020202020204" pitchFamily="34" charset="0"/>
              <a:buNone/>
              <a:defRPr/>
            </a:pPr>
            <a:r>
              <a:rPr kumimoji="0" lang="zh-CN" altLang="zh-CN" sz="24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违规处罚类型（以下均为累积扣分）</a:t>
            </a:r>
            <a:endParaRPr kumimoji="0" lang="zh-CN" altLang="zh-CN" sz="24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0" marR="0" lvl="0" indent="0" algn="l" defTabSz="914400" rtl="0" eaLnBrk="0" fontAlgn="base" latinLnBrk="0" hangingPunct="0">
              <a:lnSpc>
                <a:spcPct val="160000"/>
              </a:lnSpc>
              <a:spcBef>
                <a:spcPct val="20000"/>
              </a:spcBef>
              <a:spcAft>
                <a:spcPct val="0"/>
              </a:spcAft>
              <a:buClrTx/>
              <a:buSzTx/>
              <a:buFont typeface="Arial" panose="020B0604020202020204" pitchFamily="34" charset="0"/>
              <a:buNone/>
              <a:defRPr/>
            </a:pPr>
            <a:r>
              <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（1）被扣 1 分：提醒警告。</a:t>
            </a:r>
            <a:endPar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0" marR="0" lvl="0" indent="0" algn="l" defTabSz="914400" rtl="0" eaLnBrk="0" fontAlgn="base" latinLnBrk="0" hangingPunct="0">
              <a:lnSpc>
                <a:spcPct val="160000"/>
              </a:lnSpc>
              <a:spcBef>
                <a:spcPct val="20000"/>
              </a:spcBef>
              <a:spcAft>
                <a:spcPct val="0"/>
              </a:spcAft>
              <a:buClrTx/>
              <a:buSzTx/>
              <a:buFont typeface="Arial" panose="020B0604020202020204" pitchFamily="34" charset="0"/>
              <a:buNone/>
              <a:defRPr/>
            </a:pPr>
            <a:r>
              <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（2）被扣计分达到 3 分：课题组负责人企业微信或邮件通知警告。</a:t>
            </a:r>
            <a:endPar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0" marR="0" lvl="0" indent="0" algn="l" defTabSz="914400" rtl="0" eaLnBrk="0" fontAlgn="base" latinLnBrk="0" hangingPunct="0">
              <a:lnSpc>
                <a:spcPct val="160000"/>
              </a:lnSpc>
              <a:spcBef>
                <a:spcPct val="20000"/>
              </a:spcBef>
              <a:spcAft>
                <a:spcPct val="0"/>
              </a:spcAft>
              <a:buClrTx/>
              <a:buSzTx/>
              <a:buFont typeface="Arial" panose="020B0604020202020204" pitchFamily="34" charset="0"/>
              <a:buNone/>
              <a:defRPr/>
            </a:pPr>
            <a:r>
              <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（3）被扣计分达到 6 分：课题组负责人企业微信或邮件通知警告，实验者递交书面检查。</a:t>
            </a:r>
            <a:endPar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0" marR="0" lvl="0" indent="0" algn="l" defTabSz="914400" rtl="0" eaLnBrk="0" fontAlgn="base" latinLnBrk="0" hangingPunct="0">
              <a:lnSpc>
                <a:spcPct val="160000"/>
              </a:lnSpc>
              <a:spcBef>
                <a:spcPct val="20000"/>
              </a:spcBef>
              <a:spcAft>
                <a:spcPct val="0"/>
              </a:spcAft>
              <a:buClrTx/>
              <a:buSzTx/>
              <a:buFont typeface="Arial" panose="020B0604020202020204" pitchFamily="34" charset="0"/>
              <a:buNone/>
              <a:defRPr/>
            </a:pPr>
            <a:r>
              <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（4）被扣计分达到 9 分：递交课题组负责人签字的实验者书面检查，扣分记录在中心公告区公示 30 日。</a:t>
            </a:r>
            <a:endPar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0" marR="0" lvl="0" indent="0" algn="l" defTabSz="914400" rtl="0" eaLnBrk="0" fontAlgn="base" latinLnBrk="0" hangingPunct="0">
              <a:lnSpc>
                <a:spcPct val="160000"/>
              </a:lnSpc>
              <a:spcBef>
                <a:spcPct val="20000"/>
              </a:spcBef>
              <a:spcAft>
                <a:spcPct val="0"/>
              </a:spcAft>
              <a:buClrTx/>
              <a:buSzTx/>
              <a:buFont typeface="Arial" panose="020B0604020202020204" pitchFamily="34" charset="0"/>
              <a:buNone/>
              <a:defRPr/>
            </a:pPr>
            <a:r>
              <a:rPr kumimoji="0" lang="zh-CN"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（5）</a:t>
            </a:r>
            <a:r>
              <a:rPr kumimoji="0" lang="zh-CN" altLang="zh-CN" sz="18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被扣计分达到 12 分：暂停实验者使用中心设施资格 6 个月，扣分记录在中心公告区公示 30 日，期满后重新参加培训，合格后方可获得授权和设施使用资格。</a:t>
            </a:r>
            <a:endParaRPr kumimoji="0" lang="zh-CN" altLang="zh-CN" sz="18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34963" y="2276793"/>
            <a:ext cx="2449513" cy="1876425"/>
          </a:xfrm>
          <a:prstGeom prst="rect">
            <a:avLst/>
          </a:prstGeom>
          <a:noFill/>
        </p:spPr>
        <p:txBody>
          <a:bodyPr>
            <a:spAutoFit/>
          </a:bodyPr>
          <a:lstStyle/>
          <a:p>
            <a:pPr marR="0" algn="ctr" defTabSz="914400" eaLnBrk="1" hangingPunct="1">
              <a:buClrTx/>
              <a:buSzTx/>
              <a:buFontTx/>
              <a:buNone/>
              <a:defRPr/>
            </a:pPr>
            <a:r>
              <a:rPr kumimoji="0" lang="zh-CN" altLang="en-US" sz="2000" b="1" kern="1200" cap="none" spc="0" normalizeH="0" baseline="0" noProof="0" dirty="0">
                <a:latin typeface="微软雅黑" panose="020B0503020204020204" pitchFamily="34" charset="-122"/>
                <a:ea typeface="微软雅黑" panose="020B0503020204020204" pitchFamily="34" charset="-122"/>
                <a:cs typeface="+mj-cs"/>
              </a:rPr>
              <a:t>江宁校区（北门）</a:t>
            </a:r>
            <a:endParaRPr kumimoji="0" lang="zh-CN" altLang="en-US" sz="2000" b="1" kern="1200" cap="none" spc="0" normalizeH="0" baseline="0" noProof="0" dirty="0">
              <a:latin typeface="微软雅黑" panose="020B0503020204020204" pitchFamily="34" charset="-122"/>
              <a:ea typeface="微软雅黑" panose="020B0503020204020204" pitchFamily="34" charset="-122"/>
              <a:cs typeface="+mj-cs"/>
            </a:endParaRPr>
          </a:p>
          <a:p>
            <a:pPr marR="0" indent="457200" defTabSz="914400" eaLnBrk="1" hangingPunct="1">
              <a:buClrTx/>
              <a:buSzTx/>
              <a:buFontTx/>
              <a:buNone/>
              <a:defRPr/>
            </a:pPr>
            <a:r>
              <a:rPr kumimoji="0" lang="zh-CN" altLang="en-US" sz="12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观察室为配合学校科研资源整合工作，计划于6月20日停止使用。</a:t>
            </a:r>
            <a:endParaRPr kumimoji="0" lang="zh-CN" altLang="en-US" sz="12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endParaRPr>
          </a:p>
          <a:p>
            <a:pPr marR="0" indent="457200" defTabSz="914400" eaLnBrk="1" hangingPunct="1">
              <a:buClrTx/>
              <a:buSzTx/>
              <a:buFontTx/>
              <a:buNone/>
              <a:defRPr/>
            </a:pPr>
            <a:r>
              <a:rPr kumimoji="0" lang="zh-CN" altLang="en-US" sz="12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目前</a:t>
            </a:r>
            <a:r>
              <a:rPr kumimoji="0" lang="zh-CN" altLang="en-US" sz="12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已接收预约申请及新进动物（屏障区正常接收)</a:t>
            </a:r>
            <a:endParaRPr kumimoji="0" lang="zh-CN" altLang="en-US" sz="12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endParaRPr>
          </a:p>
          <a:p>
            <a:pPr marR="0" indent="457200" defTabSz="914400" eaLnBrk="1" hangingPunct="1">
              <a:buClrTx/>
              <a:buSzTx/>
              <a:buFontTx/>
              <a:buNone/>
              <a:defRPr/>
            </a:pPr>
            <a:r>
              <a:rPr kumimoji="0" lang="zh-CN" altLang="en-US" sz="12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动物实验中心江宁校区将不再设置观察室，全部动物实验需在屏障设施内完成。</a:t>
            </a:r>
            <a:endParaRPr kumimoji="0" lang="zh-CN" altLang="en-US" sz="12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endParaRPr>
          </a:p>
        </p:txBody>
      </p:sp>
      <p:sp>
        <p:nvSpPr>
          <p:cNvPr id="13" name="TextBox 12"/>
          <p:cNvSpPr txBox="1"/>
          <p:nvPr/>
        </p:nvSpPr>
        <p:spPr>
          <a:xfrm>
            <a:off x="334963" y="4940618"/>
            <a:ext cx="2447925" cy="706755"/>
          </a:xfrm>
          <a:prstGeom prst="rect">
            <a:avLst/>
          </a:prstGeom>
          <a:noFill/>
        </p:spPr>
        <p:txBody>
          <a:bodyPr>
            <a:spAutoFit/>
          </a:bodyPr>
          <a:lstStyle/>
          <a:p>
            <a:pPr marR="0" algn="ctr" defTabSz="914400" eaLnBrk="1" hangingPunct="1">
              <a:buClrTx/>
              <a:buSzTx/>
              <a:buFontTx/>
              <a:buNone/>
              <a:defRPr/>
            </a:pPr>
            <a:r>
              <a:rPr kumimoji="0" lang="zh-CN" altLang="en-US" sz="2000" b="1" kern="1200" cap="none" spc="0" normalizeH="0" baseline="0" noProof="0" dirty="0">
                <a:latin typeface="微软雅黑" panose="020B0503020204020204" pitchFamily="34" charset="-122"/>
                <a:ea typeface="微软雅黑" panose="020B0503020204020204" pitchFamily="34" charset="-122"/>
                <a:cs typeface="+mj-cs"/>
              </a:rPr>
              <a:t>玄武校区</a:t>
            </a:r>
            <a:endParaRPr kumimoji="0" lang="zh-CN" altLang="en-US" sz="2000" b="1" kern="1200" cap="none" spc="0" normalizeH="0" baseline="0" noProof="0" dirty="0">
              <a:latin typeface="微软雅黑" panose="020B0503020204020204" pitchFamily="34" charset="-122"/>
              <a:ea typeface="微软雅黑" panose="020B0503020204020204" pitchFamily="34" charset="-122"/>
              <a:cs typeface="+mj-cs"/>
            </a:endParaRPr>
          </a:p>
          <a:p>
            <a:pPr marR="0" algn="ctr" defTabSz="914400" eaLnBrk="1" hangingPunct="1">
              <a:buClrTx/>
              <a:buSzTx/>
              <a:buFontTx/>
              <a:buNone/>
              <a:defRPr/>
            </a:pPr>
            <a:r>
              <a:rPr kumimoji="0" lang="zh-CN" altLang="en-US" sz="2000" b="1" kern="1200" cap="none" spc="0" normalizeH="0" baseline="0" noProof="0" dirty="0">
                <a:latin typeface="微软雅黑" panose="020B0503020204020204" pitchFamily="34" charset="-122"/>
                <a:ea typeface="微软雅黑" panose="020B0503020204020204" pitchFamily="34" charset="-122"/>
                <a:cs typeface="+mj-cs"/>
              </a:rPr>
              <a:t>（正常开放）</a:t>
            </a:r>
            <a:endParaRPr kumimoji="0" lang="zh-CN" altLang="en-US" sz="2000" b="1" kern="1200" cap="none" spc="0" normalizeH="0" baseline="0" noProof="0" dirty="0">
              <a:latin typeface="微软雅黑" panose="020B0503020204020204" pitchFamily="34" charset="-122"/>
              <a:ea typeface="微软雅黑" panose="020B0503020204020204" pitchFamily="34" charset="-122"/>
              <a:cs typeface="+mj-cs"/>
            </a:endParaRPr>
          </a:p>
        </p:txBody>
      </p:sp>
      <p:sp>
        <p:nvSpPr>
          <p:cNvPr id="4" name="标题 3"/>
          <p:cNvSpPr>
            <a:spLocks noGrp="1"/>
          </p:cNvSpPr>
          <p:nvPr/>
        </p:nvSpPr>
        <p:spPr>
          <a:xfrm>
            <a:off x="1514692" y="223008"/>
            <a:ext cx="10814585" cy="932725"/>
          </a:xfrm>
          <a:prstGeom prst="rect">
            <a:avLst/>
          </a:prstGeom>
          <a:noFill/>
          <a:ln w="9525">
            <a:noFill/>
          </a:ln>
        </p:spPr>
        <p:txBody>
          <a:bodyPr vert="horz" wrap="square" lIns="91440" tIns="45720" rIns="91440" bIns="45720" numCol="1" rtlCol="0" anchor="ctr" anchorCtr="0" compatLnSpc="0">
            <a:normAutofit/>
          </a:bodyPr>
          <a:lstStyle>
            <a:lvl1pPr algn="ctr" rtl="0" eaLnBrk="0" fontAlgn="base" hangingPunct="0">
              <a:spcBef>
                <a:spcPct val="0"/>
              </a:spcBef>
              <a:spcAft>
                <a:spcPct val="0"/>
              </a:spcAft>
              <a:defRPr lang="zh-CN" altLang="en-US" sz="3735" kern="1200"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mj-lt"/>
                <a:ea typeface="+mj-ea"/>
                <a:cs typeface="+mn-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lgn="l">
              <a:buClrTx/>
              <a:buSzTx/>
              <a:buFontTx/>
            </a:pPr>
            <a:r>
              <a:rPr b="1">
                <a:latin typeface="微软雅黑" panose="020B0503020204020204" pitchFamily="34" charset="-122"/>
                <a:ea typeface="微软雅黑" panose="020B0503020204020204" pitchFamily="34" charset="-122"/>
                <a:sym typeface="+mn-ea"/>
              </a:rPr>
              <a:t>中心设施地点</a:t>
            </a:r>
            <a:endParaRPr b="1">
              <a:latin typeface="微软雅黑" panose="020B0503020204020204" pitchFamily="34" charset="-122"/>
              <a:ea typeface="微软雅黑" panose="020B0503020204020204" pitchFamily="34" charset="-122"/>
              <a:sym typeface="+mn-ea"/>
            </a:endParaRPr>
          </a:p>
        </p:txBody>
      </p:sp>
      <p:grpSp>
        <p:nvGrpSpPr>
          <p:cNvPr id="5" name="组合 4"/>
          <p:cNvGrpSpPr/>
          <p:nvPr>
            <p:custDataLst>
              <p:tags r:id="rId1"/>
            </p:custDataLst>
          </p:nvPr>
        </p:nvGrpSpPr>
        <p:grpSpPr>
          <a:xfrm>
            <a:off x="2751493" y="1834515"/>
            <a:ext cx="8930602" cy="3887470"/>
            <a:chOff x="322580" y="2204720"/>
            <a:chExt cx="6170930" cy="3344402"/>
          </a:xfrm>
        </p:grpSpPr>
        <p:pic>
          <p:nvPicPr>
            <p:cNvPr id="16" name="图片 15" descr="placingpictureplaceholder"/>
            <p:cNvPicPr>
              <a:picLocks noChangeAspect="1"/>
            </p:cNvPicPr>
            <p:nvPr>
              <p:custDataLst>
                <p:tags r:id="rId2"/>
              </p:custDataLst>
            </p:nvPr>
          </p:nvPicPr>
          <p:blipFill>
            <a:blip r:embed="rId3"/>
            <a:srcRect t="274" b="274"/>
            <a:stretch>
              <a:fillRect/>
            </a:stretch>
          </p:blipFill>
          <p:spPr>
            <a:xfrm>
              <a:off x="322580" y="3814057"/>
              <a:ext cx="2464865" cy="1735065"/>
            </a:xfrm>
            <a:prstGeom prst="rect">
              <a:avLst/>
            </a:prstGeom>
          </p:spPr>
        </p:pic>
        <p:pic>
          <p:nvPicPr>
            <p:cNvPr id="17" name="图片 16" descr="placingpictureplaceholder"/>
            <p:cNvPicPr>
              <a:picLocks noChangeAspect="1"/>
            </p:cNvPicPr>
            <p:nvPr>
              <p:custDataLst>
                <p:tags r:id="rId4"/>
              </p:custDataLst>
            </p:nvPr>
          </p:nvPicPr>
          <p:blipFill>
            <a:blip r:embed="rId5"/>
            <a:srcRect l="132" r="132"/>
            <a:stretch>
              <a:fillRect/>
            </a:stretch>
          </p:blipFill>
          <p:spPr>
            <a:xfrm>
              <a:off x="335915" y="2204720"/>
              <a:ext cx="2451100" cy="1532890"/>
            </a:xfrm>
            <a:prstGeom prst="rect">
              <a:avLst/>
            </a:prstGeom>
          </p:spPr>
        </p:pic>
        <p:pic>
          <p:nvPicPr>
            <p:cNvPr id="19" name="图片 18" descr="placingpictureplaceholder"/>
            <p:cNvPicPr>
              <a:picLocks noChangeAspect="1"/>
            </p:cNvPicPr>
            <p:nvPr>
              <p:custDataLst>
                <p:tags r:id="rId6"/>
              </p:custDataLst>
            </p:nvPr>
          </p:nvPicPr>
          <p:blipFill>
            <a:blip r:embed="rId7"/>
            <a:srcRect l="8136" t="979" r="18654" b="979"/>
            <a:stretch>
              <a:fillRect/>
            </a:stretch>
          </p:blipFill>
          <p:spPr>
            <a:xfrm>
              <a:off x="2856230" y="2204720"/>
              <a:ext cx="3637280" cy="3344402"/>
            </a:xfrm>
            <a:prstGeom prst="rect">
              <a:avLst/>
            </a:prstGeom>
          </p:spPr>
        </p:pic>
      </p:grpSp>
      <p:sp>
        <p:nvSpPr>
          <p:cNvPr id="6" name="TextBox 12"/>
          <p:cNvSpPr txBox="1"/>
          <p:nvPr/>
        </p:nvSpPr>
        <p:spPr>
          <a:xfrm>
            <a:off x="7460615" y="5876925"/>
            <a:ext cx="3550285" cy="583565"/>
          </a:xfrm>
          <a:prstGeom prst="rect">
            <a:avLst/>
          </a:prstGeom>
          <a:noFill/>
        </p:spPr>
        <p:txBody>
          <a:bodyPr wrap="square">
            <a:spAutoFit/>
          </a:bodyPr>
          <a:lstStyle/>
          <a:p>
            <a:pPr marR="0" algn="ctr" defTabSz="914400" eaLnBrk="1" hangingPunct="1">
              <a:buClrTx/>
              <a:buSzTx/>
              <a:buFontTx/>
              <a:buNone/>
              <a:defRPr/>
            </a:pPr>
            <a:r>
              <a:rPr kumimoji="0" lang="zh-CN" altLang="en-US" sz="16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江宁校区中心新大楼</a:t>
            </a:r>
            <a:endParaRPr kumimoji="0" lang="zh-CN" altLang="en-US" sz="16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endParaRPr>
          </a:p>
          <a:p>
            <a:pPr marR="0" algn="ctr" defTabSz="914400" eaLnBrk="1" hangingPunct="1">
              <a:buClrTx/>
              <a:buSzTx/>
              <a:buFontTx/>
              <a:buNone/>
              <a:defRPr/>
            </a:pPr>
            <a:r>
              <a:rPr kumimoji="0" lang="en-US" altLang="zh-CN" sz="16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5</a:t>
            </a:r>
            <a:r>
              <a:rPr kumimoji="0" lang="zh-CN" altLang="en-US" sz="16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月</a:t>
            </a:r>
            <a:r>
              <a:rPr kumimoji="0" lang="en-US" altLang="zh-CN" sz="16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15</a:t>
            </a:r>
            <a:r>
              <a:rPr kumimoji="0" lang="zh-CN" altLang="en-US" sz="16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rPr>
              <a:t>日起进行试运行开放</a:t>
            </a:r>
            <a:endParaRPr kumimoji="0" lang="zh-CN" altLang="en-US" sz="1600" b="1" kern="1200" cap="none" spc="0" normalizeH="0" baseline="0" noProof="0" dirty="0">
              <a:solidFill>
                <a:srgbClr val="FF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vert="horz" wrap="square" lIns="91440" tIns="45720" rIns="91440" bIns="45720"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规章制度</a:t>
            </a:r>
            <a:r>
              <a:rPr kumimoji="0" sz="3735" b="1" i="0" u="none" strike="noStrike" kern="1200" cap="none" spc="0" normalizeH="0" baseline="0">
                <a:latin typeface="微软雅黑" panose="020B0503020204020204" pitchFamily="34" charset="-122"/>
                <a:ea typeface="微软雅黑" panose="020B0503020204020204" pitchFamily="34" charset="-122"/>
              </a:rPr>
              <a:t>-</a:t>
            </a:r>
            <a:r>
              <a:rPr kumimoji="0" lang="zh-CN" altLang="en-US" sz="3735" b="1" i="0" u="none" strike="noStrike" kern="1200" cap="none" spc="0" normalizeH="0" baseline="0">
                <a:latin typeface="微软雅黑" panose="020B0503020204020204" pitchFamily="34" charset="-122"/>
                <a:ea typeface="微软雅黑" panose="020B0503020204020204" pitchFamily="34" charset="-122"/>
              </a:rPr>
              <a:t>处罚措施</a:t>
            </a:r>
            <a:endParaRPr kumimoji="0" lang="zh-CN" altLang="en-US" sz="3735" b="1" i="0" u="none" strike="noStrike" kern="1200" cap="none" spc="0" normalizeH="0" baseline="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055370" y="1052830"/>
            <a:ext cx="3629025" cy="5220335"/>
          </a:xfrm>
          <a:prstGeom prst="rect">
            <a:avLst/>
          </a:prstGeom>
        </p:spPr>
      </p:pic>
      <p:pic>
        <p:nvPicPr>
          <p:cNvPr id="5" name="图片 4"/>
          <p:cNvPicPr>
            <a:picLocks noChangeAspect="1"/>
          </p:cNvPicPr>
          <p:nvPr/>
        </p:nvPicPr>
        <p:blipFill>
          <a:blip r:embed="rId2"/>
          <a:stretch>
            <a:fillRect/>
          </a:stretch>
        </p:blipFill>
        <p:spPr>
          <a:xfrm>
            <a:off x="4583430" y="1292225"/>
            <a:ext cx="3108325" cy="4979670"/>
          </a:xfrm>
          <a:prstGeom prst="rect">
            <a:avLst/>
          </a:prstGeom>
        </p:spPr>
      </p:pic>
      <p:pic>
        <p:nvPicPr>
          <p:cNvPr id="6" name="图片 5"/>
          <p:cNvPicPr>
            <a:picLocks noChangeAspect="1"/>
          </p:cNvPicPr>
          <p:nvPr/>
        </p:nvPicPr>
        <p:blipFill>
          <a:blip r:embed="rId3"/>
          <a:stretch>
            <a:fillRect/>
          </a:stretch>
        </p:blipFill>
        <p:spPr>
          <a:xfrm>
            <a:off x="7607935" y="1196975"/>
            <a:ext cx="4162425" cy="3743325"/>
          </a:xfrm>
          <a:prstGeom prst="rect">
            <a:avLst/>
          </a:prstGeom>
        </p:spPr>
      </p:pic>
      <p:sp>
        <p:nvSpPr>
          <p:cNvPr id="7" name="文本框 6"/>
          <p:cNvSpPr txBox="1"/>
          <p:nvPr/>
        </p:nvSpPr>
        <p:spPr>
          <a:xfrm>
            <a:off x="5663565" y="332740"/>
            <a:ext cx="4192905" cy="583565"/>
          </a:xfrm>
          <a:prstGeom prst="rect">
            <a:avLst/>
          </a:prstGeom>
          <a:noFill/>
        </p:spPr>
        <p:txBody>
          <a:bodyPr wrap="square" rtlCol="0">
            <a:spAutoFit/>
          </a:bodyPr>
          <a:p>
            <a:pPr algn="ctr"/>
            <a:r>
              <a:rPr lang="zh-CN" altLang="en-US" sz="3200" b="1">
                <a:solidFill>
                  <a:srgbClr val="FF0000"/>
                </a:solidFill>
              </a:rPr>
              <a:t>违规类型及扣分标准</a:t>
            </a:r>
            <a:endParaRPr lang="zh-CN" altLang="en-US" sz="3200" b="1">
              <a:solidFill>
                <a:srgbClr val="FF0000"/>
              </a:solidFill>
            </a:endParaRPr>
          </a:p>
        </p:txBody>
      </p:sp>
      <p:sp>
        <p:nvSpPr>
          <p:cNvPr id="8" name="文本框 7"/>
          <p:cNvSpPr txBox="1"/>
          <p:nvPr/>
        </p:nvSpPr>
        <p:spPr>
          <a:xfrm>
            <a:off x="7691120" y="5220970"/>
            <a:ext cx="4315460" cy="1170305"/>
          </a:xfrm>
          <a:prstGeom prst="rect">
            <a:avLst/>
          </a:prstGeom>
          <a:noFill/>
        </p:spPr>
        <p:txBody>
          <a:bodyPr wrap="square" rtlCol="0">
            <a:spAutoFit/>
          </a:bodyPr>
          <a:p>
            <a:pPr>
              <a:lnSpc>
                <a:spcPct val="130000"/>
              </a:lnSpc>
            </a:pPr>
            <a:r>
              <a:rPr lang="zh-CN" altLang="en-US" b="1">
                <a:solidFill>
                  <a:srgbClr val="FF0000"/>
                </a:solidFill>
              </a:rPr>
              <a:t>具体内容可以在</a:t>
            </a:r>
            <a:r>
              <a:rPr lang="en-US" altLang="zh-CN" b="1">
                <a:solidFill>
                  <a:srgbClr val="FF0000"/>
                </a:solidFill>
              </a:rPr>
              <a:t>qq</a:t>
            </a:r>
            <a:r>
              <a:rPr lang="zh-CN" altLang="en-US" b="1">
                <a:solidFill>
                  <a:srgbClr val="FF0000"/>
                </a:solidFill>
              </a:rPr>
              <a:t>群以及中心网站</a:t>
            </a:r>
            <a:r>
              <a:rPr lang="en-US" altLang="zh-CN" b="1">
                <a:solidFill>
                  <a:srgbClr val="FF0000"/>
                </a:solidFill>
              </a:rPr>
              <a:t>—</a:t>
            </a:r>
            <a:r>
              <a:rPr lang="zh-CN" altLang="en-US" b="1">
                <a:solidFill>
                  <a:srgbClr val="FF0000"/>
                </a:solidFill>
              </a:rPr>
              <a:t>文件下载</a:t>
            </a:r>
            <a:r>
              <a:rPr lang="en-US" altLang="zh-CN" b="1">
                <a:solidFill>
                  <a:srgbClr val="FF0000"/>
                </a:solidFill>
              </a:rPr>
              <a:t>—</a:t>
            </a:r>
            <a:r>
              <a:rPr lang="zh-CN" altLang="en-US" b="1">
                <a:solidFill>
                  <a:srgbClr val="FF0000"/>
                </a:solidFill>
              </a:rPr>
              <a:t>规章制度板块查看。</a:t>
            </a:r>
            <a:endParaRPr lang="zh-CN" altLang="en-US" b="1">
              <a:solidFill>
                <a:srgbClr val="FF0000"/>
              </a:solidFill>
            </a:endParaRPr>
          </a:p>
          <a:p>
            <a:pPr>
              <a:lnSpc>
                <a:spcPct val="130000"/>
              </a:lnSpc>
            </a:pPr>
            <a:r>
              <a:rPr lang="zh-CN" altLang="en-US">
                <a:solidFill>
                  <a:srgbClr val="FF0000"/>
                </a:solidFill>
              </a:rPr>
              <a:t>https://aec.cpu.edu.cn/cms/25016.html</a:t>
            </a:r>
            <a:endParaRPr lang="zh-CN" altLang="en-US">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nvSpPr>
        <p:spPr>
          <a:xfrm>
            <a:off x="1514692" y="223008"/>
            <a:ext cx="10814585" cy="932725"/>
          </a:xfrm>
          <a:prstGeom prst="rect">
            <a:avLst/>
          </a:prstGeom>
        </p:spPr>
        <p:txBody>
          <a:bodyPr vert="horz" lIns="91440" tIns="45720" rIns="91440" bIns="45720" rtlCol="0" anchor="ctr">
            <a:normAutofit/>
          </a:bodyPr>
          <a:lstStyle>
            <a:lvl1pPr algn="ctr" defTabSz="1219200" rtl="0" eaLnBrk="1" latinLnBrk="0" hangingPunct="1">
              <a:spcBef>
                <a:spcPct val="0"/>
              </a:spcBef>
              <a:buNone/>
              <a:defRPr lang="zh-CN" altLang="en-US" sz="3735" b="1" kern="1200"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微软雅黑" panose="020B0503020204020204" pitchFamily="34" charset="-122"/>
                <a:ea typeface="微软雅黑" panose="020B0503020204020204" pitchFamily="34" charset="-122"/>
                <a:cs typeface="+mn-cs"/>
              </a:defRPr>
            </a:lvl1pPr>
          </a:lstStyle>
          <a:p>
            <a:pPr algn="l"/>
            <a:r>
              <a:rPr lang="zh-CN" altLang="en-US"/>
              <a:t>联系我们</a:t>
            </a:r>
            <a:endParaRPr lang="zh-CN" altLang="en-US"/>
          </a:p>
        </p:txBody>
      </p:sp>
      <p:sp>
        <p:nvSpPr>
          <p:cNvPr id="6" name="文本框 5"/>
          <p:cNvSpPr txBox="1"/>
          <p:nvPr/>
        </p:nvSpPr>
        <p:spPr>
          <a:xfrm>
            <a:off x="4583430" y="332105"/>
            <a:ext cx="6409055" cy="598805"/>
          </a:xfrm>
          <a:prstGeom prst="rect">
            <a:avLst/>
          </a:prstGeom>
          <a:noFill/>
        </p:spPr>
        <p:txBody>
          <a:bodyPr wrap="square" rtlCol="0">
            <a:spAutoFit/>
          </a:bodyPr>
          <a:lstStyle/>
          <a:p>
            <a:pPr indent="0" algn="just" fontAlgn="auto">
              <a:lnSpc>
                <a:spcPct val="150000"/>
              </a:lnSpc>
            </a:pPr>
            <a:r>
              <a:rPr lang="zh-CN" altLang="en-US" sz="2200" b="1">
                <a:solidFill>
                  <a:schemeClr val="tx1"/>
                </a:solidFill>
              </a:rPr>
              <a:t>中心线上预约系统网址：https://aec.cpu.edu.cn</a:t>
            </a:r>
            <a:endParaRPr lang="zh-CN" altLang="en-US" sz="2200" b="1">
              <a:solidFill>
                <a:schemeClr val="tx1"/>
              </a:solidFill>
            </a:endParaRPr>
          </a:p>
        </p:txBody>
      </p:sp>
      <p:pic>
        <p:nvPicPr>
          <p:cNvPr id="7" name="图片 6"/>
          <p:cNvPicPr>
            <a:picLocks noChangeAspect="1"/>
          </p:cNvPicPr>
          <p:nvPr/>
        </p:nvPicPr>
        <p:blipFill>
          <a:blip r:embed="rId1"/>
          <a:stretch>
            <a:fillRect/>
          </a:stretch>
        </p:blipFill>
        <p:spPr>
          <a:xfrm>
            <a:off x="982980" y="1196340"/>
            <a:ext cx="6826250" cy="3500755"/>
          </a:xfrm>
          <a:prstGeom prst="rect">
            <a:avLst/>
          </a:prstGeom>
        </p:spPr>
      </p:pic>
      <p:sp>
        <p:nvSpPr>
          <p:cNvPr id="9" name="文本框 8"/>
          <p:cNvSpPr txBox="1"/>
          <p:nvPr/>
        </p:nvSpPr>
        <p:spPr>
          <a:xfrm>
            <a:off x="767080" y="5076190"/>
            <a:ext cx="7971155" cy="1337945"/>
          </a:xfrm>
          <a:prstGeom prst="rect">
            <a:avLst/>
          </a:prstGeom>
          <a:noFill/>
        </p:spPr>
        <p:txBody>
          <a:bodyPr wrap="square" rtlCol="0">
            <a:spAutoFit/>
          </a:bodyPr>
          <a:lstStyle/>
          <a:p>
            <a:pPr algn="just" fontAlgn="auto">
              <a:lnSpc>
                <a:spcPct val="150000"/>
              </a:lnSpc>
              <a:buClrTx/>
              <a:buSzTx/>
              <a:buFontTx/>
            </a:pPr>
            <a:r>
              <a:rPr lang="zh-CN" altLang="en-US" sz="1800" dirty="0">
                <a:solidFill>
                  <a:schemeClr val="tx2"/>
                </a:solidFill>
                <a:latin typeface="微软雅黑" panose="020B0503020204020204" pitchFamily="34" charset="-122"/>
                <a:ea typeface="微软雅黑" panose="020B0503020204020204" pitchFamily="34" charset="-122"/>
              </a:rPr>
              <a:t>QQ学生交流群：</a:t>
            </a:r>
            <a:r>
              <a:rPr lang="zh-CN" altLang="en-US" sz="1800" dirty="0">
                <a:solidFill>
                  <a:schemeClr val="tx2"/>
                </a:solidFill>
                <a:latin typeface="微软雅黑" panose="020B0503020204020204" pitchFamily="34" charset="-122"/>
                <a:ea typeface="微软雅黑" panose="020B0503020204020204" pitchFamily="34" charset="-122"/>
                <a:sym typeface="+mn-ea"/>
              </a:rPr>
              <a:t>627873335，</a:t>
            </a:r>
            <a:r>
              <a:rPr lang="zh-CN" altLang="en-US" sz="1800" dirty="0">
                <a:solidFill>
                  <a:schemeClr val="tx2"/>
                </a:solidFill>
                <a:latin typeface="微软雅黑" panose="020B0503020204020204" pitchFamily="34" charset="-122"/>
                <a:ea typeface="微软雅黑" panose="020B0503020204020204" pitchFamily="34" charset="-122"/>
              </a:rPr>
              <a:t>708032594，201372781</a:t>
            </a:r>
            <a:endParaRPr lang="zh-CN" altLang="en-US" sz="1800" dirty="0">
              <a:solidFill>
                <a:schemeClr val="tx2"/>
              </a:solidFill>
              <a:latin typeface="微软雅黑" panose="020B0503020204020204" pitchFamily="34" charset="-122"/>
              <a:ea typeface="微软雅黑" panose="020B0503020204020204" pitchFamily="34" charset="-122"/>
            </a:endParaRPr>
          </a:p>
          <a:p>
            <a:pPr indent="0" algn="just" fontAlgn="auto">
              <a:lnSpc>
                <a:spcPct val="150000"/>
              </a:lnSpc>
            </a:pPr>
            <a:r>
              <a:rPr lang="zh-CN" altLang="en-US" sz="1800" dirty="0">
                <a:solidFill>
                  <a:schemeClr val="tx2"/>
                </a:solidFill>
                <a:latin typeface="微软雅黑" panose="020B0503020204020204" pitchFamily="34" charset="-122"/>
                <a:ea typeface="微软雅黑" panose="020B0503020204020204" pitchFamily="34" charset="-122"/>
                <a:sym typeface="+mn-ea"/>
              </a:rPr>
              <a:t>玄武校区办公电话：</a:t>
            </a:r>
            <a:r>
              <a:rPr lang="en-US" altLang="zh-CN" sz="1800" dirty="0">
                <a:solidFill>
                  <a:schemeClr val="tx2"/>
                </a:solidFill>
                <a:latin typeface="微软雅黑" panose="020B0503020204020204" pitchFamily="34" charset="-122"/>
                <a:ea typeface="微软雅黑" panose="020B0503020204020204" pitchFamily="34" charset="-122"/>
                <a:sym typeface="+mn-ea"/>
              </a:rPr>
              <a:t>025-83271181</a:t>
            </a:r>
            <a:endParaRPr lang="en-US" altLang="zh-CN" sz="1800" dirty="0">
              <a:solidFill>
                <a:schemeClr val="tx2"/>
              </a:solidFill>
              <a:latin typeface="微软雅黑" panose="020B0503020204020204" pitchFamily="34" charset="-122"/>
              <a:ea typeface="微软雅黑" panose="020B0503020204020204" pitchFamily="34" charset="-122"/>
              <a:sym typeface="+mn-ea"/>
            </a:endParaRPr>
          </a:p>
          <a:p>
            <a:pPr indent="0" algn="just" fontAlgn="auto">
              <a:lnSpc>
                <a:spcPct val="150000"/>
              </a:lnSpc>
            </a:pPr>
            <a:r>
              <a:rPr lang="zh-CN" altLang="en-US" sz="1800" dirty="0">
                <a:solidFill>
                  <a:schemeClr val="tx2"/>
                </a:solidFill>
                <a:latin typeface="微软雅黑" panose="020B0503020204020204" pitchFamily="34" charset="-122"/>
                <a:ea typeface="微软雅黑" panose="020B0503020204020204" pitchFamily="34" charset="-122"/>
                <a:sym typeface="+mn-ea"/>
              </a:rPr>
              <a:t>江宁校区办公电话：</a:t>
            </a:r>
            <a:r>
              <a:rPr lang="en-US" altLang="zh-CN" sz="1800" dirty="0">
                <a:solidFill>
                  <a:schemeClr val="tx2"/>
                </a:solidFill>
                <a:latin typeface="微软雅黑" panose="020B0503020204020204" pitchFamily="34" charset="-122"/>
                <a:ea typeface="微软雅黑" panose="020B0503020204020204" pitchFamily="34" charset="-122"/>
                <a:sym typeface="+mn-ea"/>
              </a:rPr>
              <a:t>025-86185704</a:t>
            </a:r>
            <a:r>
              <a:rPr lang="zh-CN" altLang="en-US" sz="1800" dirty="0">
                <a:solidFill>
                  <a:schemeClr val="tx2"/>
                </a:solidFill>
                <a:latin typeface="微软雅黑" panose="020B0503020204020204" pitchFamily="34" charset="-122"/>
                <a:ea typeface="微软雅黑" panose="020B0503020204020204" pitchFamily="34" charset="-122"/>
                <a:sym typeface="+mn-ea"/>
              </a:rPr>
              <a:t>（北门），</a:t>
            </a:r>
            <a:r>
              <a:rPr lang="en-US" altLang="zh-CN" sz="1800" dirty="0">
                <a:solidFill>
                  <a:schemeClr val="tx2"/>
                </a:solidFill>
                <a:latin typeface="微软雅黑" panose="020B0503020204020204" pitchFamily="34" charset="-122"/>
                <a:ea typeface="微软雅黑" panose="020B0503020204020204" pitchFamily="34" charset="-122"/>
                <a:sym typeface="+mn-ea"/>
              </a:rPr>
              <a:t>025-86181320</a:t>
            </a:r>
            <a:r>
              <a:rPr lang="zh-CN" altLang="en-US" sz="1800" dirty="0">
                <a:solidFill>
                  <a:schemeClr val="tx2"/>
                </a:solidFill>
                <a:latin typeface="微软雅黑" panose="020B0503020204020204" pitchFamily="34" charset="-122"/>
                <a:ea typeface="微软雅黑" panose="020B0503020204020204" pitchFamily="34" charset="-122"/>
                <a:sym typeface="+mn-ea"/>
              </a:rPr>
              <a:t>（新大楼）</a:t>
            </a:r>
            <a:endParaRPr lang="zh-CN" altLang="en-US" sz="1800" dirty="0">
              <a:solidFill>
                <a:schemeClr val="tx2"/>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8183880" y="1484630"/>
            <a:ext cx="3304540" cy="3663950"/>
          </a:xfrm>
          <a:prstGeom prst="rect">
            <a:avLst/>
          </a:prstGeom>
          <a:noFill/>
        </p:spPr>
        <p:txBody>
          <a:bodyPr wrap="square" rtlCol="0">
            <a:noAutofit/>
          </a:bodyPr>
          <a:lstStyle/>
          <a:p>
            <a:pPr algn="just" fontAlgn="auto">
              <a:lnSpc>
                <a:spcPct val="150000"/>
              </a:lnSpc>
            </a:pPr>
            <a:r>
              <a:rPr lang="zh-CN" altLang="en-US"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试运行相关业务负责老师：</a:t>
            </a:r>
            <a:endParaRPr lang="zh-CN" altLang="zh-CN"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fontAlgn="auto">
              <a:lnSpc>
                <a:spcPct val="150000"/>
              </a:lnSpc>
              <a:buFont typeface="Arial" panose="020B0604020202020204" pitchFamily="34" charset="0"/>
              <a:buChar char="•"/>
            </a:pPr>
            <a:r>
              <a:rPr lang="zh-CN" altLang="zh-CN"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一层饲养</a:t>
            </a:r>
            <a:r>
              <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：黄敏</a:t>
            </a:r>
            <a:endPar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endParaRPr>
          </a:p>
          <a:p>
            <a:pPr marL="342900" indent="-342900" algn="just" fontAlgn="auto">
              <a:lnSpc>
                <a:spcPct val="150000"/>
              </a:lnSpc>
              <a:buFont typeface="Arial" panose="020B0604020202020204" pitchFamily="34" charset="0"/>
              <a:buChar char="•"/>
            </a:pPr>
            <a:r>
              <a:rPr lang="zh-CN" altLang="zh-CN"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三层饲养</a:t>
            </a:r>
            <a:r>
              <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altLang="en-US"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郑如楠</a:t>
            </a:r>
            <a:endPar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fontAlgn="auto">
              <a:lnSpc>
                <a:spcPct val="150000"/>
              </a:lnSpc>
              <a:buFont typeface="Arial" panose="020B0604020202020204" pitchFamily="34" charset="0"/>
              <a:buChar char="•"/>
            </a:pPr>
            <a:r>
              <a:rPr lang="zh-CN" altLang="zh-CN"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六层饲养</a:t>
            </a:r>
            <a:r>
              <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：郭雅冰</a:t>
            </a:r>
            <a:endPar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endParaRPr>
          </a:p>
          <a:p>
            <a:pPr marL="342900" indent="-342900" algn="just" fontAlgn="auto">
              <a:lnSpc>
                <a:spcPct val="150000"/>
              </a:lnSpc>
              <a:buFont typeface="Arial" panose="020B0604020202020204" pitchFamily="34" charset="0"/>
              <a:buChar char="•"/>
            </a:pPr>
            <a:r>
              <a:rPr lang="zh-CN" altLang="zh-CN"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仪器预约：</a:t>
            </a:r>
            <a:r>
              <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仲留仪</a:t>
            </a:r>
            <a:endPar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endParaRPr>
          </a:p>
          <a:p>
            <a:pPr marL="342900" indent="-342900" algn="just" fontAlgn="auto">
              <a:lnSpc>
                <a:spcPct val="150000"/>
              </a:lnSpc>
              <a:buFont typeface="Arial" panose="020B0604020202020204" pitchFamily="34" charset="0"/>
              <a:buChar char="•"/>
            </a:pPr>
            <a:r>
              <a:rPr lang="zh-CN" altLang="zh-CN"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软件系统问题：</a:t>
            </a:r>
            <a:r>
              <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陈健</a:t>
            </a:r>
            <a:endPar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endParaRPr>
          </a:p>
          <a:p>
            <a:pPr algn="just" fontAlgn="auto">
              <a:lnSpc>
                <a:spcPct val="150000"/>
              </a:lnSpc>
            </a:pPr>
            <a:r>
              <a:rPr lang="zh-CN"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具体业务可在</a:t>
            </a:r>
            <a:r>
              <a:rPr lang="en-US" altLang="zh-CN"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QQ</a:t>
            </a:r>
            <a:r>
              <a:rPr lang="zh-CN" altLang="en-US"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中联系相关负责老师，或至办公室咨询。</a:t>
            </a:r>
            <a:endParaRPr lang="zh-CN" altLang="en-US"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2" descr="d:\Documents\Tencent Files\879229471\Image\C2C\)ENSMUZ[$X`(SL~92C)9W`N.png"/>
          <p:cNvPicPr>
            <a:picLocks noChangeAspect="1"/>
          </p:cNvPicPr>
          <p:nvPr/>
        </p:nvPicPr>
        <p:blipFill>
          <a:blip r:embed="rId1"/>
          <a:stretch>
            <a:fillRect/>
          </a:stretch>
        </p:blipFill>
        <p:spPr>
          <a:xfrm>
            <a:off x="1343025" y="1268730"/>
            <a:ext cx="4897120" cy="4993640"/>
          </a:xfrm>
          <a:prstGeom prst="rect">
            <a:avLst/>
          </a:prstGeom>
          <a:noFill/>
          <a:ln w="9525">
            <a:noFill/>
          </a:ln>
        </p:spPr>
      </p:pic>
      <p:sp>
        <p:nvSpPr>
          <p:cNvPr id="6148" name="矩形 5"/>
          <p:cNvSpPr/>
          <p:nvPr/>
        </p:nvSpPr>
        <p:spPr>
          <a:xfrm>
            <a:off x="6383655" y="1313815"/>
            <a:ext cx="5393055" cy="5077460"/>
          </a:xfrm>
          <a:prstGeom prst="rect">
            <a:avLst/>
          </a:prstGeom>
          <a:noFill/>
          <a:ln w="9525">
            <a:noFill/>
          </a:ln>
        </p:spPr>
        <p:txBody>
          <a:bodyPr wrap="square">
            <a:spAutoFit/>
          </a:bodyPr>
          <a:lstStyle/>
          <a:p>
            <a:pPr indent="457200" eaLnBrk="1" hangingPunct="1">
              <a:lnSpc>
                <a:spcPct val="150000"/>
              </a:lnSpc>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实验动物生产和使用，实行</a:t>
            </a: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许可证制度</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b="1" dirty="0">
              <a:latin typeface="微软雅黑" panose="020B0503020204020204" pitchFamily="34" charset="-122"/>
              <a:ea typeface="微软雅黑" panose="020B0503020204020204" pitchFamily="34" charset="-122"/>
              <a:cs typeface="微软雅黑" panose="020B0503020204020204" pitchFamily="34" charset="-122"/>
            </a:endParaRPr>
          </a:p>
          <a:p>
            <a:pPr indent="457200" eaLnBrk="1" hangingPunct="1">
              <a:lnSpc>
                <a:spcPct val="150000"/>
              </a:lnSpc>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实验动物生产和使用单位，必须取得许可证。</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indent="457200" eaLnBrk="1" hangingPunct="1">
              <a:lnSpc>
                <a:spcPct val="15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动物实验中心 取得</a:t>
            </a:r>
            <a:r>
              <a:rPr lang="en-US" altLang="zh-CN" b="1"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实验动物使用许可证</a:t>
            </a:r>
            <a:r>
              <a:rPr lang="en-US" altLang="zh-CN" b="1" dirty="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b="1" dirty="0">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150000"/>
              </a:lnSpc>
            </a:pP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适用范围：</a:t>
            </a:r>
            <a:endPar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eaLnBrk="1" hangingPunct="1">
              <a:lnSpc>
                <a:spcPct val="150000"/>
              </a:lnSpc>
              <a:buFont typeface="+mj-lt"/>
              <a:buAutoNum type="arabicPeriod"/>
            </a:pPr>
            <a:r>
              <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玄武校区：</a:t>
            </a:r>
            <a:endPar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457200" lvl="1" indent="457200" eaLnBrk="1" hangingPunct="1">
              <a:lnSpc>
                <a:spcPct val="150000"/>
              </a:lnSpc>
            </a:pPr>
            <a:r>
              <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普通级：豚鼠、兔（三层普通区）</a:t>
            </a:r>
            <a:endPar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1" indent="457200" eaLnBrk="1" hangingPunct="1">
              <a:lnSpc>
                <a:spcPct val="150000"/>
              </a:lnSpc>
            </a:pPr>
            <a:r>
              <a:rPr lang="en-US" altLang="zh-CN"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SPF</a:t>
            </a:r>
            <a:r>
              <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级：小鼠、大鼠（屏障区）</a:t>
            </a:r>
            <a:endPar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eaLnBrk="1" hangingPunct="1">
              <a:lnSpc>
                <a:spcPct val="150000"/>
              </a:lnSpc>
              <a:buAutoNum type="arabicPeriod"/>
            </a:pPr>
            <a:r>
              <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江宁北门：</a:t>
            </a:r>
            <a:endPar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457200" lvl="1" indent="457200" eaLnBrk="1" hangingPunct="1">
              <a:lnSpc>
                <a:spcPct val="150000"/>
              </a:lnSpc>
            </a:pPr>
            <a:r>
              <a:rPr lang="en-US" altLang="zh-CN"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SPF</a:t>
            </a:r>
            <a:r>
              <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级：小鼠、大鼠（屏障区）</a:t>
            </a:r>
            <a:endParaRPr lang="zh-CN" alt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eaLnBrk="1" hangingPunct="1">
              <a:lnSpc>
                <a:spcPct val="150000"/>
              </a:lnSpc>
              <a:buAutoNum type="arabicPeriod"/>
            </a:pPr>
            <a:r>
              <a:rPr lang="zh-CN" altLang="en-US" b="1" dirty="0">
                <a:solidFill>
                  <a:srgbClr val="1F497D"/>
                </a:solidFill>
                <a:latin typeface="微软雅黑" panose="020B0503020204020204" pitchFamily="34" charset="-122"/>
                <a:ea typeface="微软雅黑" panose="020B0503020204020204" pitchFamily="34" charset="-122"/>
                <a:cs typeface="微软雅黑" panose="020B0503020204020204" pitchFamily="34" charset="-122"/>
              </a:rPr>
              <a:t>江宁新大楼：</a:t>
            </a:r>
            <a:endParaRPr lang="zh-CN" altLang="en-US" b="1" dirty="0">
              <a:solidFill>
                <a:srgbClr val="1F497D"/>
              </a:solidFill>
              <a:latin typeface="微软雅黑" panose="020B0503020204020204" pitchFamily="34" charset="-122"/>
              <a:ea typeface="微软雅黑" panose="020B0503020204020204" pitchFamily="34" charset="-122"/>
              <a:cs typeface="微软雅黑" panose="020B0503020204020204" pitchFamily="34" charset="-122"/>
            </a:endParaRPr>
          </a:p>
          <a:p>
            <a:pPr marL="457200" lvl="1" indent="457200" eaLnBrk="1" hangingPunct="1">
              <a:lnSpc>
                <a:spcPct val="150000"/>
              </a:lnSpc>
            </a:pPr>
            <a:r>
              <a:rPr lang="en-US" altLang="zh-CN" b="1" dirty="0">
                <a:solidFill>
                  <a:srgbClr val="1F497D"/>
                </a:solidFill>
                <a:latin typeface="微软雅黑" panose="020B0503020204020204" pitchFamily="34" charset="-122"/>
                <a:ea typeface="微软雅黑" panose="020B0503020204020204" pitchFamily="34" charset="-122"/>
                <a:cs typeface="微软雅黑" panose="020B0503020204020204" pitchFamily="34" charset="-122"/>
                <a:sym typeface="+mn-ea"/>
              </a:rPr>
              <a:t>SPF</a:t>
            </a:r>
            <a:r>
              <a:rPr lang="zh-CN" altLang="en-US" b="1" dirty="0">
                <a:solidFill>
                  <a:srgbClr val="1F497D"/>
                </a:solidFill>
                <a:latin typeface="微软雅黑" panose="020B0503020204020204" pitchFamily="34" charset="-122"/>
                <a:ea typeface="微软雅黑" panose="020B0503020204020204" pitchFamily="34" charset="-122"/>
                <a:cs typeface="微软雅黑" panose="020B0503020204020204" pitchFamily="34" charset="-122"/>
                <a:sym typeface="+mn-ea"/>
              </a:rPr>
              <a:t>级：小鼠、大鼠、地鼠、豚鼠、兔</a:t>
            </a:r>
            <a:endParaRPr lang="zh-CN" altLang="en-US" b="1" dirty="0">
              <a:solidFill>
                <a:srgbClr val="1F497D"/>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1" indent="457200" eaLnBrk="1" hangingPunct="1">
              <a:lnSpc>
                <a:spcPct val="150000"/>
              </a:lnSpc>
            </a:pPr>
            <a:r>
              <a:rPr lang="zh-CN" altLang="en-US" b="1" dirty="0">
                <a:solidFill>
                  <a:srgbClr val="1F497D"/>
                </a:solidFill>
                <a:latin typeface="微软雅黑" panose="020B0503020204020204" pitchFamily="34" charset="-122"/>
                <a:ea typeface="微软雅黑" panose="020B0503020204020204" pitchFamily="34" charset="-122"/>
                <a:cs typeface="微软雅黑" panose="020B0503020204020204" pitchFamily="34" charset="-122"/>
                <a:sym typeface="+mn-ea"/>
              </a:rPr>
              <a:t>普通级：豚鼠、兔、犬、猴、猫、小型猪</a:t>
            </a:r>
            <a:endParaRPr lang="zh-CN" altLang="en-US" b="1" dirty="0">
              <a:solidFill>
                <a:srgbClr val="1F497D"/>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标题 3"/>
          <p:cNvSpPr>
            <a:spLocks noGrp="1"/>
          </p:cNvSpPr>
          <p:nvPr/>
        </p:nvSpPr>
        <p:spPr>
          <a:xfrm>
            <a:off x="1514692" y="223008"/>
            <a:ext cx="10814585" cy="932725"/>
          </a:xfrm>
          <a:prstGeom prst="rect">
            <a:avLst/>
          </a:prstGeom>
          <a:noFill/>
          <a:ln w="9525">
            <a:noFill/>
          </a:ln>
        </p:spPr>
        <p:txBody>
          <a:bodyPr vert="horz" wrap="square" lIns="91440" tIns="45720" rIns="91440" bIns="45720" numCol="1" rtlCol="0" anchor="ctr" anchorCtr="0" compatLnSpc="0">
            <a:normAutofit/>
          </a:bodyPr>
          <a:lstStyle>
            <a:lvl1pPr algn="ctr" rtl="0" eaLnBrk="0" fontAlgn="base" hangingPunct="0">
              <a:spcBef>
                <a:spcPct val="0"/>
              </a:spcBef>
              <a:spcAft>
                <a:spcPct val="0"/>
              </a:spcAft>
              <a:defRPr lang="zh-CN" altLang="en-US" sz="3735" kern="1200"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mj-lt"/>
                <a:ea typeface="+mj-ea"/>
                <a:cs typeface="+mn-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lgn="l">
              <a:buClrTx/>
              <a:buSzTx/>
              <a:buFontTx/>
            </a:pPr>
            <a:r>
              <a:rPr b="1">
                <a:latin typeface="微软雅黑" panose="020B0503020204020204" pitchFamily="34" charset="-122"/>
                <a:ea typeface="微软雅黑" panose="020B0503020204020204" pitchFamily="34" charset="-122"/>
                <a:sym typeface="+mn-ea"/>
              </a:rPr>
              <a:t>政策法规</a:t>
            </a:r>
            <a:endParaRPr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2" descr="d:\Documents\Tencent Files\879229471\Image\C2C\)W7B}9K4I7~`EMWL5OC8WJ5.png"/>
          <p:cNvPicPr>
            <a:picLocks noChangeAspect="1"/>
          </p:cNvPicPr>
          <p:nvPr/>
        </p:nvPicPr>
        <p:blipFill>
          <a:blip r:embed="rId1"/>
          <a:srcRect t="9038"/>
          <a:stretch>
            <a:fillRect/>
          </a:stretch>
        </p:blipFill>
        <p:spPr>
          <a:xfrm>
            <a:off x="7454900" y="980440"/>
            <a:ext cx="3362325" cy="1693545"/>
          </a:xfrm>
          <a:prstGeom prst="rect">
            <a:avLst/>
          </a:prstGeom>
          <a:noFill/>
          <a:ln w="9525">
            <a:noFill/>
          </a:ln>
        </p:spPr>
      </p:pic>
      <p:sp>
        <p:nvSpPr>
          <p:cNvPr id="5" name="标题 3"/>
          <p:cNvSpPr>
            <a:spLocks noGrp="1"/>
          </p:cNvSpPr>
          <p:nvPr/>
        </p:nvSpPr>
        <p:spPr>
          <a:xfrm>
            <a:off x="1514692" y="223008"/>
            <a:ext cx="10814585" cy="932725"/>
          </a:xfrm>
          <a:prstGeom prst="rect">
            <a:avLst/>
          </a:prstGeom>
          <a:noFill/>
          <a:ln w="9525">
            <a:noFill/>
          </a:ln>
        </p:spPr>
        <p:txBody>
          <a:bodyPr vert="horz" wrap="square" lIns="91440" tIns="45720" rIns="91440" bIns="45720" numCol="1" rtlCol="0" anchor="ctr" anchorCtr="0" compatLnSpc="0">
            <a:normAutofit/>
          </a:bodyPr>
          <a:lstStyle>
            <a:lvl1pPr algn="ctr" rtl="0" eaLnBrk="0" fontAlgn="base" hangingPunct="0">
              <a:spcBef>
                <a:spcPct val="0"/>
              </a:spcBef>
              <a:spcAft>
                <a:spcPct val="0"/>
              </a:spcAft>
              <a:defRPr lang="zh-CN" altLang="en-US" sz="3735" kern="1200"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mj-lt"/>
                <a:ea typeface="+mj-ea"/>
                <a:cs typeface="+mn-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lgn="l">
              <a:buClrTx/>
              <a:buSzTx/>
              <a:buFontTx/>
            </a:pPr>
            <a:r>
              <a:rPr b="1">
                <a:latin typeface="微软雅黑" panose="020B0503020204020204" pitchFamily="34" charset="-122"/>
                <a:ea typeface="微软雅黑" panose="020B0503020204020204" pitchFamily="34" charset="-122"/>
                <a:sym typeface="+mn-ea"/>
              </a:rPr>
              <a:t>政策法规</a:t>
            </a:r>
            <a:endParaRPr b="1">
              <a:latin typeface="微软雅黑" panose="020B0503020204020204" pitchFamily="34" charset="-122"/>
              <a:ea typeface="微软雅黑" panose="020B0503020204020204" pitchFamily="34" charset="-122"/>
              <a:sym typeface="+mn-ea"/>
            </a:endParaRPr>
          </a:p>
        </p:txBody>
      </p:sp>
      <p:pic>
        <p:nvPicPr>
          <p:cNvPr id="8195" name="Picture 4" descr="d:\Documents\Tencent Files\879229471\Image\C2C\Q)Y8_3VVMSX}TAXGP))}P2W.png"/>
          <p:cNvPicPr>
            <a:picLocks noChangeAspect="1"/>
          </p:cNvPicPr>
          <p:nvPr/>
        </p:nvPicPr>
        <p:blipFill>
          <a:blip r:embed="rId2"/>
          <a:stretch>
            <a:fillRect/>
          </a:stretch>
        </p:blipFill>
        <p:spPr>
          <a:xfrm>
            <a:off x="6888480" y="2564765"/>
            <a:ext cx="4668520" cy="1346200"/>
          </a:xfrm>
          <a:prstGeom prst="rect">
            <a:avLst/>
          </a:prstGeom>
          <a:noFill/>
          <a:ln w="9525">
            <a:noFill/>
          </a:ln>
        </p:spPr>
      </p:pic>
      <p:pic>
        <p:nvPicPr>
          <p:cNvPr id="8196" name="Picture 6" descr="d:\Documents\Tencent Files\879229471\Image\C2C\9S6WB`JMWLLLB[@HPFRN{_6.png"/>
          <p:cNvPicPr>
            <a:picLocks noChangeAspect="1"/>
          </p:cNvPicPr>
          <p:nvPr/>
        </p:nvPicPr>
        <p:blipFill>
          <a:blip r:embed="rId3"/>
          <a:stretch>
            <a:fillRect/>
          </a:stretch>
        </p:blipFill>
        <p:spPr>
          <a:xfrm>
            <a:off x="7176135" y="4076700"/>
            <a:ext cx="4462145" cy="1248410"/>
          </a:xfrm>
          <a:prstGeom prst="rect">
            <a:avLst/>
          </a:prstGeom>
          <a:noFill/>
          <a:ln w="9525">
            <a:noFill/>
          </a:ln>
        </p:spPr>
      </p:pic>
      <p:sp>
        <p:nvSpPr>
          <p:cNvPr id="8198" name="矩形 6"/>
          <p:cNvSpPr/>
          <p:nvPr/>
        </p:nvSpPr>
        <p:spPr>
          <a:xfrm>
            <a:off x="605790" y="5156835"/>
            <a:ext cx="10941685" cy="1568450"/>
          </a:xfrm>
          <a:prstGeom prst="rect">
            <a:avLst/>
          </a:prstGeom>
          <a:noFill/>
          <a:ln w="9525">
            <a:noFill/>
          </a:ln>
        </p:spPr>
        <p:txBody>
          <a:bodyPr wrap="square">
            <a:spAutoFit/>
          </a:bodyPr>
          <a:lstStyle/>
          <a:p>
            <a:pPr indent="457200" eaLnBrk="1" hangingPunct="1">
              <a:lnSpc>
                <a:spcPct val="150000"/>
              </a:lnSpc>
            </a:pP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应用</a:t>
            </a:r>
            <a:r>
              <a:rPr lang="zh-CN" altLang="en-US"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不合格的实验动物</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或者在</a:t>
            </a:r>
            <a:r>
              <a:rPr lang="zh-CN" altLang="en-US"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不合格的实验环境设施</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内取得的动物实验</a:t>
            </a:r>
            <a:r>
              <a:rPr lang="zh-CN" altLang="en-US"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结果无效，科研项目不得鉴定、评奖，生产的产品不得出售。</a:t>
            </a:r>
            <a:endParaRPr lang="zh-CN" altLang="en-US"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eaLnBrk="1" hangingPunct="1">
              <a:lnSpc>
                <a:spcPct val="150000"/>
              </a:lnSpc>
            </a:pPr>
            <a:r>
              <a:rPr lang="zh-CN" altLang="en-US" sz="1600" dirty="0">
                <a:latin typeface="微软雅黑" panose="020B0503020204020204" pitchFamily="34" charset="-122"/>
                <a:ea typeface="微软雅黑" panose="020B0503020204020204" pitchFamily="34" charset="-122"/>
                <a:sym typeface="+mn-ea"/>
              </a:rPr>
              <a:t>申报科研课题、鉴定科研成果、进行检定检验以及利用实验动物及相关产品进行科研和实验，</a:t>
            </a:r>
            <a:r>
              <a:rPr lang="zh-CN" altLang="en-US" sz="1600" b="1" dirty="0">
                <a:latin typeface="微软雅黑" panose="020B0503020204020204" pitchFamily="34" charset="-122"/>
                <a:ea typeface="微软雅黑" panose="020B0503020204020204" pitchFamily="34" charset="-122"/>
                <a:sym typeface="+mn-ea"/>
              </a:rPr>
              <a:t>应当将应用合格实验动物和使用相应等级的动物实验环境设施作为基本条件。</a:t>
            </a:r>
            <a:endParaRPr lang="zh-CN" altLang="en-US"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219" name="Picture 2" descr="d:\Documents\Tencent Files\879229471\Image\C2C\GG8V2(6VH88R3$$Z{8){P93.png"/>
          <p:cNvPicPr>
            <a:picLocks noChangeAspect="1"/>
          </p:cNvPicPr>
          <p:nvPr/>
        </p:nvPicPr>
        <p:blipFill>
          <a:blip r:embed="rId4"/>
          <a:stretch>
            <a:fillRect/>
          </a:stretch>
        </p:blipFill>
        <p:spPr>
          <a:xfrm>
            <a:off x="551815" y="1412875"/>
            <a:ext cx="4703445" cy="1436370"/>
          </a:xfrm>
          <a:prstGeom prst="rect">
            <a:avLst/>
          </a:prstGeom>
          <a:noFill/>
          <a:ln w="9525">
            <a:noFill/>
          </a:ln>
        </p:spPr>
      </p:pic>
      <p:pic>
        <p:nvPicPr>
          <p:cNvPr id="9220" name="Picture 4" descr="d:\Documents\Tencent Files\879229471\Image\C2C\WPL)W4T8TK0}C{_NYYPU5BW.png"/>
          <p:cNvPicPr>
            <a:picLocks noChangeAspect="1"/>
          </p:cNvPicPr>
          <p:nvPr/>
        </p:nvPicPr>
        <p:blipFill>
          <a:blip r:embed="rId5"/>
          <a:stretch>
            <a:fillRect/>
          </a:stretch>
        </p:blipFill>
        <p:spPr>
          <a:xfrm>
            <a:off x="551815" y="3029585"/>
            <a:ext cx="4680585" cy="1835785"/>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b="1">
                <a:latin typeface="微软雅黑" panose="020B0503020204020204" pitchFamily="34" charset="-122"/>
                <a:ea typeface="微软雅黑" panose="020B0503020204020204" pitchFamily="34" charset="-122"/>
              </a:rPr>
              <a:t>动物实验中心江宁校区新大楼基本情况</a:t>
            </a:r>
            <a:endParaRPr lang="zh-CN" altLang="en-US" b="1">
              <a:latin typeface="微软雅黑" panose="020B0503020204020204" pitchFamily="34" charset="-122"/>
              <a:ea typeface="微软雅黑" panose="020B0503020204020204" pitchFamily="34" charset="-122"/>
            </a:endParaRPr>
          </a:p>
        </p:txBody>
      </p:sp>
      <p:sp>
        <p:nvSpPr>
          <p:cNvPr id="5" name="文本框 4"/>
          <p:cNvSpPr txBox="1"/>
          <p:nvPr/>
        </p:nvSpPr>
        <p:spPr>
          <a:xfrm>
            <a:off x="6023992" y="1196752"/>
            <a:ext cx="5832648" cy="5146675"/>
          </a:xfrm>
          <a:prstGeom prst="rect">
            <a:avLst/>
          </a:prstGeom>
          <a:noFill/>
        </p:spPr>
        <p:txBody>
          <a:bodyPr wrap="square" rtlCol="0">
            <a:spAutoFit/>
          </a:bodyPr>
          <a:lstStyle/>
          <a:p>
            <a:pPr algn="just" fontAlgn="auto">
              <a:lnSpc>
                <a:spcPct val="150000"/>
              </a:lnSpc>
            </a:pPr>
            <a:r>
              <a:rPr lang="en-US"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江宁校区新建大楼主体建筑为地上</a:t>
            </a:r>
            <a:r>
              <a:rPr lang="en-US"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6 </a:t>
            </a:r>
            <a:r>
              <a:rPr lang="zh-CN"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层，地下</a:t>
            </a:r>
            <a:r>
              <a:rPr lang="en-US"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层，占地面积约</a:t>
            </a:r>
            <a:r>
              <a:rPr lang="en-US"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1700 m</a:t>
            </a:r>
            <a:r>
              <a:rPr lang="en-US" altLang="zh-CN" sz="1800" kern="0" baseline="300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，总建筑面积约</a:t>
            </a:r>
            <a:r>
              <a:rPr lang="en-US" altLang="zh-CN" sz="18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1.2W m</a:t>
            </a:r>
            <a:r>
              <a:rPr lang="en-US" altLang="zh-CN" sz="1800" b="1" kern="0" baseline="300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，整体功能分区：</a:t>
            </a:r>
            <a:endParaRPr lang="en-US" altLang="zh-CN" sz="18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742950" lvl="1" indent="-285750" algn="just" fontAlgn="auto">
              <a:lnSpc>
                <a:spcPct val="150000"/>
              </a:lnSpc>
              <a:buBlip>
                <a:blip r:embed="rId1">
                  <a:extLst>
                    <a:ext uri="{96DAC541-7B7A-43D3-8B79-37D633B846F1}">
                      <asvg:svgBlip xmlns:asvg="http://schemas.microsoft.com/office/drawing/2016/SVG/main" r:embed="rId2"/>
                    </a:ext>
                  </a:extLst>
                </a:blip>
              </a:buBlip>
            </a:pPr>
            <a:r>
              <a:rPr lang="zh-CN" altLang="zh-CN" sz="15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负一层</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：集中洗消区及设备区。</a:t>
            </a:r>
            <a:endPar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742950" lvl="1" indent="-285750" algn="just" fontAlgn="auto">
              <a:lnSpc>
                <a:spcPct val="150000"/>
              </a:lnSpc>
              <a:buBlip>
                <a:blip r:embed="rId1">
                  <a:extLst>
                    <a:ext uri="{96DAC541-7B7A-43D3-8B79-37D633B846F1}">
                      <asvg:svgBlip xmlns:asvg="http://schemas.microsoft.com/office/drawing/2016/SVG/main" r:embed="rId2"/>
                    </a:ext>
                  </a:extLst>
                </a:blip>
              </a:buBlip>
            </a:pPr>
            <a:r>
              <a:rPr lang="zh-CN" altLang="zh-CN" sz="15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一层</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：大型仪器室、行为学仪器室、</a:t>
            </a:r>
            <a:r>
              <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SPF</a:t>
            </a:r>
            <a:r>
              <a:rPr lang="zh-CN" altLang="en-US"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大小鼠实验室</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、配套功能性实验室；</a:t>
            </a:r>
            <a:endPar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742950" lvl="1" indent="-285750" algn="just" fontAlgn="auto">
              <a:lnSpc>
                <a:spcPct val="150000"/>
              </a:lnSpc>
              <a:buBlip>
                <a:blip r:embed="rId1">
                  <a:extLst>
                    <a:ext uri="{96DAC541-7B7A-43D3-8B79-37D633B846F1}">
                      <asvg:svgBlip xmlns:asvg="http://schemas.microsoft.com/office/drawing/2016/SVG/main" r:embed="rId2"/>
                    </a:ext>
                  </a:extLst>
                </a:blip>
              </a:buBlip>
            </a:pPr>
            <a:r>
              <a:rPr lang="zh-CN" altLang="zh-CN" sz="15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二层及三层</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SPF</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大小鼠、地鼠实验室及胚胎净化区，可大规模开放饲养及开展实验；</a:t>
            </a:r>
            <a:endPar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742950" lvl="1" indent="-285750" algn="just" fontAlgn="auto">
              <a:lnSpc>
                <a:spcPct val="150000"/>
              </a:lnSpc>
              <a:buBlip>
                <a:blip r:embed="rId1">
                  <a:extLst>
                    <a:ext uri="{96DAC541-7B7A-43D3-8B79-37D633B846F1}">
                      <asvg:svgBlip xmlns:asvg="http://schemas.microsoft.com/office/drawing/2016/SVG/main" r:embed="rId2"/>
                    </a:ext>
                  </a:extLst>
                </a:blip>
              </a:buBlip>
            </a:pPr>
            <a:r>
              <a:rPr lang="zh-CN" altLang="zh-CN" sz="15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四层</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ABSL-2</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实验室（</a:t>
            </a:r>
            <a:r>
              <a:rPr lang="zh-CN" altLang="zh-CN" sz="1500" kern="0"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申请中</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SPF</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豚鼠、兔饲养区；</a:t>
            </a:r>
            <a:endPar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742950" lvl="1" indent="-285750" algn="just" fontAlgn="auto">
              <a:lnSpc>
                <a:spcPct val="150000"/>
              </a:lnSpc>
              <a:buBlip>
                <a:blip r:embed="rId1">
                  <a:extLst>
                    <a:ext uri="{96DAC541-7B7A-43D3-8B79-37D633B846F1}">
                      <asvg:svgBlip xmlns:asvg="http://schemas.microsoft.com/office/drawing/2016/SVG/main" r:embed="rId2"/>
                    </a:ext>
                  </a:extLst>
                </a:blip>
              </a:buBlip>
            </a:pPr>
            <a:r>
              <a:rPr lang="zh-CN" altLang="zh-CN" sz="15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五层：</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模式动物实验室（斑马鱼、线虫及果蝇等）、质控实验室、动物医学中心等，为中心设施的配套功能性实验室；</a:t>
            </a:r>
            <a:endParaRPr lang="en-US"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742950" lvl="1" indent="-285750" algn="just" fontAlgn="auto">
              <a:lnSpc>
                <a:spcPct val="150000"/>
              </a:lnSpc>
              <a:buBlip>
                <a:blip r:embed="rId1">
                  <a:extLst>
                    <a:ext uri="{96DAC541-7B7A-43D3-8B79-37D633B846F1}">
                      <asvg:svgBlip xmlns:asvg="http://schemas.microsoft.com/office/drawing/2016/SVG/main" r:embed="rId2"/>
                    </a:ext>
                  </a:extLst>
                </a:blip>
              </a:buBlip>
            </a:pPr>
            <a:r>
              <a:rPr lang="zh-CN" altLang="zh-CN" sz="15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六层</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：普通级动物饲养区，可以饲养的动物品种包括</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豚鼠、</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兔、犬、猫、猴、</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小型猪</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及</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禽类</a:t>
            </a:r>
            <a:r>
              <a:rPr lang="zh-CN" altLang="zh-CN" sz="1500"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等。</a:t>
            </a:r>
            <a:endParaRPr lang="zh-CN" altLang="zh-CN" sz="15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1060" t="7311" r="35235" b="13231"/>
          <a:stretch>
            <a:fillRect/>
          </a:stretch>
        </p:blipFill>
        <p:spPr>
          <a:xfrm>
            <a:off x="551384" y="1196751"/>
            <a:ext cx="5328592" cy="544636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b="1">
                <a:latin typeface="微软雅黑" panose="020B0503020204020204" pitchFamily="34" charset="-122"/>
                <a:ea typeface="微软雅黑" panose="020B0503020204020204" pitchFamily="34" charset="-122"/>
              </a:rPr>
              <a:t>试运行开放区域</a:t>
            </a:r>
            <a:endParaRPr lang="zh-CN" altLang="en-US" b="1">
              <a:latin typeface="微软雅黑" panose="020B0503020204020204" pitchFamily="34" charset="-122"/>
              <a:ea typeface="微软雅黑" panose="020B0503020204020204" pitchFamily="34" charset="-122"/>
            </a:endParaRPr>
          </a:p>
        </p:txBody>
      </p:sp>
      <p:sp>
        <p:nvSpPr>
          <p:cNvPr id="5" name="文本框 4"/>
          <p:cNvSpPr txBox="1"/>
          <p:nvPr/>
        </p:nvSpPr>
        <p:spPr>
          <a:xfrm>
            <a:off x="6311900" y="1556385"/>
            <a:ext cx="5287010" cy="4523105"/>
          </a:xfrm>
          <a:prstGeom prst="rect">
            <a:avLst/>
          </a:prstGeom>
          <a:noFill/>
        </p:spPr>
        <p:txBody>
          <a:bodyPr wrap="square" rtlCol="0">
            <a:spAutoFit/>
          </a:bodyPr>
          <a:lstStyle/>
          <a:p>
            <a:pPr algn="just" fontAlgn="auto">
              <a:lnSpc>
                <a:spcPct val="150000"/>
              </a:lnSpc>
            </a:pPr>
            <a:r>
              <a:rPr lang="zh-CN" altLang="zh-CN"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试运行阶段：</a:t>
            </a:r>
            <a:r>
              <a:rPr lang="en-US" altLang="zh-CN"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15</a:t>
            </a:r>
            <a:r>
              <a:rPr lang="zh-CN" altLang="en-US"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日</a:t>
            </a:r>
            <a:r>
              <a:rPr lang="en-US" altLang="zh-CN"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-6</a:t>
            </a:r>
            <a:r>
              <a:rPr lang="zh-CN" altLang="en-US"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15</a:t>
            </a:r>
            <a:r>
              <a:rPr lang="zh-CN" altLang="en-US"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日</a:t>
            </a:r>
            <a:endParaRPr lang="zh-CN" altLang="en-US"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fontAlgn="auto">
              <a:lnSpc>
                <a:spcPct val="150000"/>
              </a:lnSpc>
            </a:pPr>
            <a:endParaRPr lang="zh-CN" altLang="en-US"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fontAlgn="auto">
              <a:lnSpc>
                <a:spcPct val="150000"/>
              </a:lnSpc>
            </a:pPr>
            <a:r>
              <a:rPr lang="zh-CN" altLang="en-US"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现阶段开放区域：</a:t>
            </a:r>
            <a:endParaRPr lang="zh-CN" altLang="zh-CN" sz="2000" b="1" kern="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fontAlgn="auto">
              <a:lnSpc>
                <a:spcPct val="150000"/>
              </a:lnSpc>
              <a:buFont typeface="Arial" panose="020B0604020202020204" pitchFamily="34" charset="0"/>
              <a:buChar char="•"/>
            </a:pPr>
            <a:r>
              <a:rPr lang="zh-CN" altLang="zh-CN" sz="1800" b="1"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一层</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：大型仪器室、行为学仪器室、</a:t>
            </a:r>
            <a:r>
              <a:rPr lang="en-US"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SPF</a:t>
            </a:r>
            <a:r>
              <a:rPr lang="zh-CN" altLang="en-US"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屏障区</a:t>
            </a:r>
            <a:r>
              <a:rPr lang="zh-CN" altLang="en-US" sz="1800" kern="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大小鼠</a:t>
            </a:r>
            <a:r>
              <a:rPr lang="zh-CN" altLang="en-US"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实验室</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、配套功能性实验室；</a:t>
            </a:r>
            <a:endPar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fontAlgn="auto">
              <a:lnSpc>
                <a:spcPct val="150000"/>
              </a:lnSpc>
              <a:buFont typeface="Arial" panose="020B0604020202020204" pitchFamily="34" charset="0"/>
              <a:buChar char="•"/>
            </a:pPr>
            <a:r>
              <a:rPr lang="zh-CN" altLang="zh-CN" sz="1800" b="1"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三层</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SPF</a:t>
            </a:r>
            <a:r>
              <a:rPr lang="zh-CN" altLang="en-US"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屏障区</a:t>
            </a:r>
            <a:r>
              <a:rPr lang="zh-CN" altLang="en-US" sz="1800" kern="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大小鼠</a:t>
            </a:r>
            <a:r>
              <a:rPr lang="zh-CN" altLang="en-US"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实验室</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、解剖室；</a:t>
            </a:r>
            <a:endPar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fontAlgn="auto">
              <a:lnSpc>
                <a:spcPct val="150000"/>
              </a:lnSpc>
              <a:buFont typeface="Arial" panose="020B0604020202020204" pitchFamily="34" charset="0"/>
              <a:buChar char="•"/>
            </a:pPr>
            <a:r>
              <a:rPr lang="zh-CN" altLang="zh-CN" sz="1800" b="1"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六层</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：普通级</a:t>
            </a:r>
            <a:r>
              <a:rPr lang="zh-CN" altLang="zh-CN" sz="1800" kern="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豚鼠、</a:t>
            </a:r>
            <a:r>
              <a:rPr lang="zh-CN" altLang="zh-CN" sz="1800" kern="0"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兔</a:t>
            </a:r>
            <a:r>
              <a:rPr lang="zh-CN" altLang="en-US"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实验室</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sym typeface="+mn-ea"/>
              </a:rPr>
              <a:t>解剖室</a:t>
            </a:r>
            <a:r>
              <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800" kern="0" dirty="0">
              <a:solidFill>
                <a:srgbClr val="1F497D"/>
              </a:solidFill>
              <a:effectLst/>
              <a:latin typeface="Times New Roman" panose="02020603050405020304" pitchFamily="18" charset="0"/>
              <a:ea typeface="微软雅黑" panose="020B0503020204020204" pitchFamily="34" charset="-122"/>
              <a:cs typeface="Times New Roman" panose="02020603050405020304" pitchFamily="18" charset="0"/>
            </a:endParaRPr>
          </a:p>
          <a:p>
            <a:pPr algn="just" fontAlgn="auto">
              <a:lnSpc>
                <a:spcPct val="150000"/>
              </a:lnSpc>
            </a:pPr>
            <a:endParaRPr lang="zh-CN" altLang="zh-CN" sz="20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457200" algn="just" fontAlgn="auto">
              <a:lnSpc>
                <a:spcPct val="150000"/>
              </a:lnSpc>
            </a:pPr>
            <a:r>
              <a:rPr lang="zh-CN" altLang="zh-CN" sz="2000" kern="100" dirty="0">
                <a:effectLst/>
                <a:latin typeface="Times New Roman" panose="02020603050405020304" pitchFamily="18" charset="0"/>
                <a:ea typeface="微软雅黑" panose="020B0503020204020204" pitchFamily="34" charset="-122"/>
                <a:cs typeface="Times New Roman" panose="02020603050405020304" pitchFamily="18" charset="0"/>
              </a:rPr>
              <a:t>其他功能区在试运行结束后根据调试情况</a:t>
            </a:r>
            <a:r>
              <a:rPr lang="zh-CN" altLang="zh-CN" sz="2000" b="1" kern="100" dirty="0">
                <a:effectLst/>
                <a:latin typeface="Times New Roman" panose="02020603050405020304" pitchFamily="18" charset="0"/>
                <a:ea typeface="微软雅黑" panose="020B0503020204020204" pitchFamily="34" charset="-122"/>
                <a:cs typeface="Times New Roman" panose="02020603050405020304" pitchFamily="18" charset="0"/>
              </a:rPr>
              <a:t>陆续开放</a:t>
            </a:r>
            <a:r>
              <a:rPr lang="zh-CN" altLang="zh-CN" sz="2000" kern="100" dirty="0">
                <a:effectLst/>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2000" kern="100" dirty="0">
              <a:effectLst/>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p:cNvPicPr>
            <a:picLocks noChangeAspect="1"/>
          </p:cNvPicPr>
          <p:nvPr/>
        </p:nvPicPr>
        <p:blipFill rotWithShape="1">
          <a:blip r:embed="rId1">
            <a:extLst>
              <a:ext uri="{28A0092B-C50C-407E-A947-70E740481C1C}">
                <a14:useLocalDpi xmlns:a14="http://schemas.microsoft.com/office/drawing/2010/main" val="0"/>
              </a:ext>
            </a:extLst>
          </a:blip>
          <a:srcRect l="21060" t="7311" r="35235" b="13231"/>
          <a:stretch>
            <a:fillRect/>
          </a:stretch>
        </p:blipFill>
        <p:spPr>
          <a:xfrm>
            <a:off x="551384" y="1196751"/>
            <a:ext cx="5328592" cy="544636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nvSpPr>
        <p:spPr>
          <a:xfrm>
            <a:off x="1514692" y="223008"/>
            <a:ext cx="10814585" cy="932725"/>
          </a:xfrm>
          <a:prstGeom prst="rect">
            <a:avLst/>
          </a:prstGeom>
          <a:noFill/>
          <a:ln w="9525">
            <a:noFill/>
          </a:ln>
        </p:spPr>
        <p:txBody>
          <a:bodyPr vert="horz" wrap="square" lIns="91440" tIns="45720" rIns="91440" bIns="45720" numCol="1" rtlCol="0" anchor="ctr" anchorCtr="0" compatLnSpc="0">
            <a:normAutofit/>
          </a:bodyPr>
          <a:lstStyle>
            <a:lvl1pPr algn="ctr" rtl="0" eaLnBrk="0" fontAlgn="base" hangingPunct="0">
              <a:spcBef>
                <a:spcPct val="0"/>
              </a:spcBef>
              <a:spcAft>
                <a:spcPct val="0"/>
              </a:spcAft>
              <a:defRPr lang="zh-CN" altLang="en-US" sz="3735" kern="1200"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mj-lt"/>
                <a:ea typeface="+mj-ea"/>
                <a:cs typeface="+mn-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lgn="l">
              <a:buClrTx/>
              <a:buSzTx/>
              <a:buFontTx/>
            </a:pPr>
            <a:r>
              <a:rPr b="1">
                <a:latin typeface="微软雅黑" panose="020B0503020204020204" pitchFamily="34" charset="-122"/>
                <a:ea typeface="微软雅黑" panose="020B0503020204020204" pitchFamily="34" charset="-122"/>
                <a:sym typeface="+mn-ea"/>
              </a:rPr>
              <a:t>实验前须知</a:t>
            </a:r>
            <a:r>
              <a:rPr lang="en-US" altLang="zh-CN" b="1">
                <a:latin typeface="微软雅黑" panose="020B0503020204020204" pitchFamily="34" charset="-122"/>
                <a:ea typeface="微软雅黑" panose="020B0503020204020204" pitchFamily="34" charset="-122"/>
                <a:sym typeface="+mn-ea"/>
              </a:rPr>
              <a:t>——</a:t>
            </a:r>
            <a:r>
              <a:rPr b="1">
                <a:latin typeface="微软雅黑" panose="020B0503020204020204" pitchFamily="34" charset="-122"/>
                <a:ea typeface="微软雅黑" panose="020B0503020204020204" pitchFamily="34" charset="-122"/>
                <a:sym typeface="+mn-ea"/>
              </a:rPr>
              <a:t>收费标准</a:t>
            </a:r>
            <a:r>
              <a:rPr sz="1400" b="1">
                <a:latin typeface="微软雅黑" panose="020B0503020204020204" pitchFamily="34" charset="-122"/>
                <a:ea typeface="微软雅黑" panose="020B0503020204020204" pitchFamily="34" charset="-122"/>
                <a:sym typeface="+mn-ea"/>
              </a:rPr>
              <a:t>（</a:t>
            </a:r>
            <a:r>
              <a:rPr sz="1430" b="1">
                <a:latin typeface="微软雅黑" panose="020B0503020204020204" pitchFamily="34" charset="-122"/>
                <a:ea typeface="微软雅黑" panose="020B0503020204020204" pitchFamily="34" charset="-122"/>
                <a:sym typeface="+mn-ea"/>
              </a:rPr>
              <a:t>定价文件详见中国药科大学公共实验平台网站公告）</a:t>
            </a:r>
            <a:endParaRPr sz="1430" b="1">
              <a:latin typeface="微软雅黑" panose="020B0503020204020204" pitchFamily="34" charset="-122"/>
              <a:ea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3791585" y="1052830"/>
            <a:ext cx="7732395" cy="5648960"/>
          </a:xfrm>
          <a:prstGeom prst="rect">
            <a:avLst/>
          </a:prstGeom>
        </p:spPr>
      </p:pic>
      <p:sp>
        <p:nvSpPr>
          <p:cNvPr id="2" name="文本框 1"/>
          <p:cNvSpPr txBox="1"/>
          <p:nvPr/>
        </p:nvSpPr>
        <p:spPr>
          <a:xfrm>
            <a:off x="478790" y="1772920"/>
            <a:ext cx="2957830" cy="1568450"/>
          </a:xfrm>
          <a:prstGeom prst="rect">
            <a:avLst/>
          </a:prstGeom>
          <a:noFill/>
        </p:spPr>
        <p:txBody>
          <a:bodyPr wrap="square" rtlCol="0">
            <a:spAutoFit/>
          </a:bodyPr>
          <a:lstStyle/>
          <a:p>
            <a:pPr>
              <a:lnSpc>
                <a:spcPct val="150000"/>
              </a:lnSpc>
            </a:pPr>
            <a:r>
              <a:rPr lang="zh-CN" altLang="en-US" sz="1600" b="1" dirty="0">
                <a:latin typeface="微软雅黑" panose="020B0503020204020204" pitchFamily="34" charset="-122"/>
                <a:ea typeface="微软雅黑" panose="020B0503020204020204" pitchFamily="34" charset="-122"/>
                <a:cs typeface="微软雅黑" panose="020B0503020204020204" pitchFamily="34" charset="-122"/>
              </a:rPr>
              <a:t>调整前价格：</a:t>
            </a:r>
            <a:endParaRPr lang="zh-CN" altLang="en-US" sz="1600" b="1"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SPF</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小鼠饲养：</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笼</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天</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en-US" altLang="zh-CN" sz="1600" dirty="0" smtClean="0">
                <a:latin typeface="微软雅黑" panose="020B0503020204020204" pitchFamily="34" charset="-122"/>
                <a:ea typeface="微软雅黑" panose="020B0503020204020204" pitchFamily="34" charset="-122"/>
                <a:cs typeface="微软雅黑" panose="020B0503020204020204" pitchFamily="34" charset="-122"/>
                <a:sym typeface="+mn-ea"/>
              </a:rPr>
              <a:t>SPF</a:t>
            </a:r>
            <a:r>
              <a:rPr lang="zh-CN" altLang="en-US" sz="16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大鼠</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饲养：</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sym typeface="+mn-ea"/>
              </a:rPr>
              <a:t>7</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元</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笼</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天</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人员进出：</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元</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人</a:t>
            </a:r>
            <a:r>
              <a:rPr lang="en-US" altLang="zh-CN" sz="16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rPr>
              <a:t>次</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圆角矩形 5"/>
          <p:cNvSpPr/>
          <p:nvPr/>
        </p:nvSpPr>
        <p:spPr>
          <a:xfrm>
            <a:off x="4871720" y="1844675"/>
            <a:ext cx="2821305" cy="1438275"/>
          </a:xfrm>
          <a:prstGeom prst="roundRect">
            <a:avLst/>
          </a:prstGeom>
          <a:noFill/>
          <a:ln>
            <a:solidFill>
              <a:srgbClr val="C00000"/>
            </a:solidFill>
          </a:ln>
          <a:extLst>
            <a:ext uri="{909E8E84-426E-40DD-AFC4-6F175D3DCCD1}">
              <a14:hiddenFill xmlns:a14="http://schemas.microsoft.com/office/drawing/2010/main">
                <a:solidFill>
                  <a:srgbClr val="C00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7" name="圆角矩形 6"/>
          <p:cNvSpPr/>
          <p:nvPr/>
        </p:nvSpPr>
        <p:spPr>
          <a:xfrm>
            <a:off x="4871720" y="5388610"/>
            <a:ext cx="2854325" cy="702310"/>
          </a:xfrm>
          <a:prstGeom prst="roundRect">
            <a:avLst/>
          </a:prstGeom>
          <a:noFill/>
          <a:ln>
            <a:solidFill>
              <a:srgbClr val="C00000"/>
            </a:solidFill>
          </a:ln>
          <a:extLst>
            <a:ext uri="{909E8E84-426E-40DD-AFC4-6F175D3DCCD1}">
              <a14:hiddenFill xmlns:a14="http://schemas.microsoft.com/office/drawing/2010/main">
                <a:solidFill>
                  <a:srgbClr val="C00000"/>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5"/>
          <p:cNvSpPr txBox="1"/>
          <p:nvPr/>
        </p:nvSpPr>
        <p:spPr>
          <a:xfrm>
            <a:off x="754380" y="1268730"/>
            <a:ext cx="10645140" cy="6123940"/>
          </a:xfrm>
          <a:prstGeom prst="rect">
            <a:avLst/>
          </a:prstGeom>
          <a:noFill/>
          <a:ln w="9525">
            <a:noFill/>
          </a:ln>
        </p:spPr>
        <p:txBody>
          <a:bodyPr wrap="square">
            <a:spAutoFit/>
          </a:bodyPr>
          <a:lstStyle/>
          <a:p>
            <a:pPr eaLnBrk="1" hangingPunct="1">
              <a:lnSpc>
                <a:spcPct val="200000"/>
              </a:lnSpc>
            </a:pP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中心</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只有实验动物使用许可证，没有实验动物生产许可证</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江宁涉及到使用转基因动物子代实验的，另行咨询北门屏障侯老师，新大楼试运行期间只开展常规实验）</a:t>
            </a:r>
            <a:endParaRPr lang="en-US" altLang="zh-CN" sz="1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200000"/>
              </a:lnSpc>
            </a:pP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新大楼</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无普通观察室（不合规）</a:t>
            </a: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即要求所有实验人员都要</a:t>
            </a:r>
            <a:r>
              <a:rPr lang="zh-CN" altLang="en-US" sz="20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持证</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开展实验</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200000"/>
              </a:lnSpc>
            </a:pP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、课题组承诺对实验进行全程监管，遵循动物福利的要求；不进行影响公共实验室和其他课题组的实验。</a:t>
            </a:r>
            <a:endPar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200000"/>
              </a:lnSpc>
            </a:pPr>
            <a:r>
              <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若因实验需要将动物带出进行实验的，课题组负责教师和实验者对携带外出的动物负有监督管理的责任，由此造成的一切后果由课题组负责教师和实验者承担相应的责任。</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eaLnBrk="1" hangingPunct="1">
              <a:lnSpc>
                <a:spcPct val="20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实验人员在中心需按照中心管理</a:t>
            </a:r>
            <a:r>
              <a:rPr lang="en-US"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SOP</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要求，如实填写各项记录表格（例如，人员进出登记</a:t>
            </a:r>
            <a:r>
              <a:rPr lang="zh-CN" altLang="en-US" sz="2000"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、笼位变化登记表、紫</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外传递窗使用记录、动物尸体存放记录等）</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eaLnBrk="1" hangingPunct="1">
              <a:lnSpc>
                <a:spcPct val="200000"/>
              </a:lnSpc>
            </a:pPr>
            <a:endParaRPr lang="en-US" altLang="zh-CN" sz="2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标题 3"/>
          <p:cNvSpPr>
            <a:spLocks noGrp="1"/>
          </p:cNvSpPr>
          <p:nvPr/>
        </p:nvSpPr>
        <p:spPr>
          <a:xfrm>
            <a:off x="1514692" y="223008"/>
            <a:ext cx="10814585" cy="932725"/>
          </a:xfrm>
          <a:prstGeom prst="rect">
            <a:avLst/>
          </a:prstGeom>
          <a:noFill/>
          <a:ln w="9525">
            <a:noFill/>
          </a:ln>
        </p:spPr>
        <p:txBody>
          <a:bodyPr vert="horz" wrap="square" lIns="91440" tIns="45720" rIns="91440" bIns="45720" numCol="1" rtlCol="0" anchor="ctr" anchorCtr="0" compatLnSpc="0">
            <a:normAutofit/>
          </a:bodyPr>
          <a:lstStyle>
            <a:lvl1pPr algn="ctr" rtl="0" eaLnBrk="0" fontAlgn="base" hangingPunct="0">
              <a:spcBef>
                <a:spcPct val="0"/>
              </a:spcBef>
              <a:spcAft>
                <a:spcPct val="0"/>
              </a:spcAft>
              <a:defRPr lang="zh-CN" altLang="en-US" sz="3735" kern="1200"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mj-lt"/>
                <a:ea typeface="+mj-ea"/>
                <a:cs typeface="+mn-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lgn="l">
              <a:buClrTx/>
              <a:buSzTx/>
              <a:buFontTx/>
            </a:pPr>
            <a:r>
              <a:rPr b="1">
                <a:latin typeface="微软雅黑" panose="020B0503020204020204" pitchFamily="34" charset="-122"/>
                <a:ea typeface="微软雅黑" panose="020B0503020204020204" pitchFamily="34" charset="-122"/>
                <a:sym typeface="+mn-ea"/>
              </a:rPr>
              <a:t>实验前须知</a:t>
            </a:r>
            <a:endParaRPr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5"/>
          <p:cNvSpPr txBox="1">
            <a:spLocks noChangeArrowheads="1"/>
          </p:cNvSpPr>
          <p:nvPr/>
        </p:nvSpPr>
        <p:spPr bwMode="auto">
          <a:xfrm>
            <a:off x="997585" y="1158875"/>
            <a:ext cx="10110470" cy="50158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marR="0" lvl="0" indent="-342900" algn="just" defTabSz="914400" rtl="0">
              <a:lnSpc>
                <a:spcPct val="200000"/>
              </a:lnSpc>
              <a:spcBef>
                <a:spcPct val="0"/>
              </a:spcBef>
              <a:spcAft>
                <a:spcPct val="0"/>
              </a:spcAft>
              <a:buClrTx/>
              <a:buSzTx/>
              <a:buFont typeface="+mj-lt"/>
              <a:buAutoNum type="arabicPeriod"/>
              <a:defRPr/>
            </a:pPr>
            <a:r>
              <a:rPr kumimoji="0" lang="zh-CN" altLang="zh-CN" sz="1600" i="0" u="none" strike="noStrike" kern="1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新进</a:t>
            </a:r>
            <a:r>
              <a:rPr kumimoji="0" lang="zh-CN" altLang="zh-CN" sz="160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设施实验人员</a:t>
            </a:r>
            <a:r>
              <a:rPr kumimoji="0" lang="zh-CN" altLang="zh-CN" sz="16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需进行培训并通过考试</a:t>
            </a:r>
            <a:r>
              <a:rPr kumimoji="0" lang="zh-CN" altLang="zh-CN" sz="160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方可授权进入设施，本次</a:t>
            </a:r>
            <a:r>
              <a:rPr kumimoji="0" lang="zh-CN" altLang="zh-CN" sz="16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实验结束后关闭门禁权限</a:t>
            </a:r>
            <a:r>
              <a:rPr kumimoji="0" lang="zh-CN" altLang="zh-CN" sz="160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endParaRPr kumimoji="0" lang="zh-CN" altLang="zh-CN" sz="160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L="342900" marR="0" lvl="0" indent="-342900" algn="just" defTabSz="914400" rtl="0">
              <a:lnSpc>
                <a:spcPct val="200000"/>
              </a:lnSpc>
              <a:spcBef>
                <a:spcPct val="0"/>
              </a:spcBef>
              <a:spcAft>
                <a:spcPct val="0"/>
              </a:spcAft>
              <a:buClrTx/>
              <a:buSzTx/>
              <a:buFont typeface="+mj-lt"/>
              <a:buAutoNum type="arabicPeriod"/>
              <a:defRPr/>
            </a:pPr>
            <a:r>
              <a:rPr kumimoji="0" lang="zh-CN" altLang="zh-CN" sz="160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为保障实验动物的生物安全，避免实验动物疾病的交叉感染，</a:t>
            </a:r>
            <a:r>
              <a:rPr kumimoji="0" lang="zh-CN" altLang="zh-CN" sz="16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在同一个时间段内课题组实验人员不得同时在不同微生物控制等级的环境进行交叉实验：</a:t>
            </a:r>
            <a:endParaRPr kumimoji="0" lang="zh-CN" altLang="zh-CN" sz="16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R="0" lvl="0" indent="457200" algn="just" defTabSz="914400" rtl="0">
              <a:lnSpc>
                <a:spcPct val="200000"/>
              </a:lnSpc>
              <a:spcBef>
                <a:spcPct val="0"/>
              </a:spcBef>
              <a:spcAft>
                <a:spcPct val="0"/>
              </a:spcAft>
              <a:buClrTx/>
              <a:buSzTx/>
              <a:buFont typeface="+mj-lt"/>
              <a:defRPr/>
            </a:pPr>
            <a:r>
              <a:rPr lang="en-US" altLang="zh-CN" sz="1600" noProof="0" dirty="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eg1. </a:t>
            </a:r>
            <a:r>
              <a:rPr lang="zh-CN" altLang="en-US" sz="1600" noProof="0" dirty="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如果在北门观察室有实验进行，如果申请新大楼设施考试，北门已经开放的门禁权限会被收回。</a:t>
            </a:r>
            <a:endParaRPr kumimoji="0" lang="zh-CN" altLang="en-US" sz="16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R="0" lvl="0" indent="457200" algn="just" defTabSz="914400" rtl="0">
              <a:lnSpc>
                <a:spcPct val="200000"/>
              </a:lnSpc>
              <a:spcBef>
                <a:spcPct val="0"/>
              </a:spcBef>
              <a:spcAft>
                <a:spcPct val="0"/>
              </a:spcAft>
              <a:buClrTx/>
              <a:buSzTx/>
              <a:buFont typeface="+mj-lt"/>
              <a:defRPr/>
            </a:pPr>
            <a:r>
              <a:rPr lang="en-US" altLang="zh-CN" sz="1600" noProof="0" dirty="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eg2. </a:t>
            </a:r>
            <a:r>
              <a:rPr lang="zh-CN" altLang="en-US" sz="1600" noProof="0" dirty="0">
                <a:ln>
                  <a:noFill/>
                </a:ln>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如果在新大楼六层普通区开展兔子实验，则无法同时申请屏障区开展大小鼠实验。</a:t>
            </a:r>
            <a:endParaRPr kumimoji="0" lang="zh-CN" altLang="en-US" sz="16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R="0" lvl="0" indent="457200" algn="just" defTabSz="914400" rtl="0">
              <a:lnSpc>
                <a:spcPct val="200000"/>
              </a:lnSpc>
              <a:spcBef>
                <a:spcPct val="0"/>
              </a:spcBef>
              <a:spcAft>
                <a:spcPct val="0"/>
              </a:spcAft>
              <a:buClrTx/>
              <a:buSzTx/>
              <a:buFont typeface="+mj-lt"/>
              <a:defRPr/>
            </a:pPr>
            <a:r>
              <a:rPr kumimoji="0" lang="zh-CN" altLang="zh-CN" sz="1600" b="1"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当完成低微生物控制等级动物实验结束后，若需要进入屏障设施进行动物实验，请自行执行一周内不接触动物的隔离措施</a:t>
            </a:r>
            <a:r>
              <a:rPr kumimoji="0" lang="zh-CN" altLang="zh-CN" sz="1600" i="0" u="none" strike="noStrike" kern="1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；严禁将违禁物品带入设施；若无法遵守以上条款时请勿在本中心屏障设施中进行实验，</a:t>
            </a:r>
            <a:r>
              <a:rPr kumimoji="0" lang="zh-CN" altLang="zh-CN" sz="16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一经查实如有违反以上规定，中心工作人员立即终止该实验人员进入设施权限</a:t>
            </a:r>
            <a:r>
              <a:rPr kumimoji="0" lang="zh-CN" altLang="zh-CN" sz="1600" b="1" i="0" u="sng"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六个月</a:t>
            </a:r>
            <a:r>
              <a:rPr kumimoji="0" lang="zh-CN" altLang="zh-CN" sz="16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，课题组需更换符合条件的实验人员，并由课题题组承担相关责任</a:t>
            </a:r>
            <a:r>
              <a:rPr kumimoji="0" lang="zh-CN" altLang="zh-CN" sz="1600" i="0" u="none" strike="noStrike" kern="1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endParaRPr kumimoji="0" lang="en-US" altLang="zh-CN" sz="1600" i="0" u="none" strike="noStrike" kern="1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a:p>
            <a:pPr marR="0" lvl="0" algn="just" defTabSz="914400" rtl="0">
              <a:lnSpc>
                <a:spcPct val="200000"/>
              </a:lnSpc>
              <a:spcBef>
                <a:spcPct val="0"/>
              </a:spcBef>
              <a:spcAft>
                <a:spcPct val="0"/>
              </a:spcAft>
              <a:buClrTx/>
              <a:buSzTx/>
              <a:buFont typeface="+mj-lt"/>
              <a:defRPr/>
            </a:pPr>
            <a:endParaRPr kumimoji="0" lang="zh-CN" altLang="en-US" sz="160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标题 3"/>
          <p:cNvSpPr>
            <a:spLocks noGrp="1"/>
          </p:cNvSpPr>
          <p:nvPr/>
        </p:nvSpPr>
        <p:spPr>
          <a:xfrm>
            <a:off x="1514692" y="223008"/>
            <a:ext cx="10814585" cy="932725"/>
          </a:xfrm>
          <a:prstGeom prst="rect">
            <a:avLst/>
          </a:prstGeom>
          <a:noFill/>
          <a:ln w="9525">
            <a:noFill/>
          </a:ln>
        </p:spPr>
        <p:txBody>
          <a:bodyPr vert="horz" wrap="square" lIns="91440" tIns="45720" rIns="91440" bIns="45720" numCol="1" rtlCol="0" anchor="ctr" anchorCtr="0" compatLnSpc="0">
            <a:normAutofit/>
          </a:bodyPr>
          <a:lstStyle>
            <a:lvl1pPr algn="ctr" rtl="0" eaLnBrk="0" fontAlgn="base" hangingPunct="0">
              <a:spcBef>
                <a:spcPct val="0"/>
              </a:spcBef>
              <a:spcAft>
                <a:spcPct val="0"/>
              </a:spcAft>
              <a:defRPr lang="zh-CN" altLang="en-US" sz="3735" kern="1200" dirty="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atin typeface="+mj-lt"/>
                <a:ea typeface="+mj-ea"/>
                <a:cs typeface="+mn-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lvl="0" algn="l">
              <a:buClrTx/>
              <a:buSzTx/>
              <a:buFontTx/>
            </a:pPr>
            <a:r>
              <a:rPr b="1">
                <a:latin typeface="微软雅黑" panose="020B0503020204020204" pitchFamily="34" charset="-122"/>
                <a:ea typeface="微软雅黑" panose="020B0503020204020204" pitchFamily="34" charset="-122"/>
                <a:sym typeface="+mn-ea"/>
              </a:rPr>
              <a:t>实验前须知</a:t>
            </a:r>
            <a:endParaRPr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PLACING_PICTURE_USER_VIEWPORT" val="{&quot;height&quot;:2874,&quot;width&quot;:5112}"/>
  <p:tag name="KSO_WM_UNIT_VALUE" val="1058*1481"/>
  <p:tag name="KSO_WM_UNIT_HIGHLIGHT" val="0"/>
  <p:tag name="KSO_WM_UNIT_DIAGRAM_ISNUMVISUAL" val="0"/>
  <p:tag name="KSO_WM_UNIT_DIAGRAM_ISREFERUNIT" val="0"/>
  <p:tag name="KSO_WM_UNIT_TYPE" val="d"/>
  <p:tag name="KSO_WM_UNIT_INDEX" val="1"/>
  <p:tag name="KSO_WM_UNIT_ID" val="diagram20213029_1*d*1"/>
  <p:tag name="KSO_WM_TEMPLATE_CATEGORY" val="diagram"/>
  <p:tag name="KSO_WM_TEMPLATE_INDEX" val="20213029"/>
  <p:tag name="KSO_WM_UNIT_LAYERLEVEL" val="1"/>
  <p:tag name="KSO_WM_TAG_VERSION" val="1.0"/>
  <p:tag name="KSO_WM_BEAUTIFY_FLAG" val="#wm#"/>
  <p:tag name="KSO_WM_CHIP_GROUPID" val="5e7310da9a230a26b9e88a19"/>
  <p:tag name="KSO_WM_CHIP_XID" val="5e7310da9a230a26b9e88a1a"/>
  <p:tag name="KSO_WM_UNIT_DEC_AREA_ID" val="41a5ca8b54b1421e8b6b1aa20345f1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e98ba878d7743afb0388193b1f4455b"/>
  <p:tag name="KSO_WM_UNIT_PLACING_PICTURE" val="7e98ba878d7743afb0388193b1f4455b"/>
  <p:tag name="KSO_WM_UNIT_SUPPORT_UNIT_TYPE" val="[&quot;l&quot;,&quot;m&quot;,&quot;n&quot;,&quot;o&quot;,&quot;p&quot;,&quot;q&quot;,&quot;r&quot;,&quot;δ&quot;,&quot;ε&quot;,&quot;ζ&quot;,&quot;η&quot;,&quot;d&quot;,&quot;α&quot;,&quot;β&quot;,&quot;θ&quot;]"/>
  <p:tag name="KSO_WM_TEMPLATE_ASSEMBLE_XID" val="60656f2b4054ed1e2fb804c5"/>
  <p:tag name="KSO_WM_TEMPLATE_ASSEMBLE_GROUPID" val="60656f2b4054ed1e2fb804c5"/>
  <p:tag name="KSO_WM_UNIT_PLACING_PICTURE_INFO" val="{&quot;code&quot;:&quot;&quot;,&quot;full_picture&quot;:false,&quot;margin&quot;:{&quot;bottom&quot;:31.061286452049444,&quot;top&quot;:30.796602306210332},&quot;scheme&quot;:&quot;3-0&quot;,&quot;spacing&quot;:5}"/>
  <p:tag name="KSO_WM_UNIT_PLACING_PICTURE_USER_VIEWPORT_SMARTMENU" val="{&quot;height&quot;:2139.636438904499,&quot;width&quot;:3881.676537347648}"/>
  <p:tag name="KSO_WM_UNIT_PLACING_PICTURE_USER_RELATIVERECTANGLE_SMARTMENU" val="{&quot;bottom&quot;:0.009789465468637995,&quot;left&quot;:0,&quot;right&quot;:0,&quot;top&quot;:0.009789465468637995}"/>
</p:tagLst>
</file>

<file path=ppt/tags/tag11.xml><?xml version="1.0" encoding="utf-8"?>
<p:tagLst xmlns:p="http://schemas.openxmlformats.org/presentationml/2006/main">
  <p:tag name="TABLE_ENDDRAG_ORIGIN_RECT" val="704*253"/>
  <p:tag name="TABLE_ENDDRAG_RECT" val="134*102*704*253"/>
</p:tagLst>
</file>

<file path=ppt/tags/tag12.xml><?xml version="1.0" encoding="utf-8"?>
<p:tagLst xmlns:p="http://schemas.openxmlformats.org/presentationml/2006/main">
  <p:tag name="commondata" val="eyJoZGlkIjoiNjI2MDdmZjIwZDAwOThjMTA0OTljMTAyODNkZmI2NjQifQ=="/>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UNIT_PLACING_PICTURE_INFO" val="{&quot;code&quot;:&quot;&quot;,&quot;full_picture&quot;:false,&quot;scheme&quot;:&quot;&quot;,&quot;spacing&quot;:5}"/>
  <p:tag name="KSO_WM_UNIT_PLACING_PICTURE_COLLAGE_RELATIVERECTANGLE" val="{&quot;height&quot;:6122,&quot;width&quot;:14063.939770686558}"/>
</p:tagLst>
</file>

<file path=ppt/tags/tag8.xml><?xml version="1.0" encoding="utf-8"?>
<p:tagLst xmlns:p="http://schemas.openxmlformats.org/presentationml/2006/main">
  <p:tag name="KSO_WM_UNIT_PLACING_PICTURE_USER_VIEWPORT" val="{&quot;height&quot;:2396,&quot;width&quot;:3328}"/>
  <p:tag name="KSO_WM_UNIT_VALUE" val="1058*1481"/>
  <p:tag name="KSO_WM_UNIT_HIGHLIGHT" val="0"/>
  <p:tag name="KSO_WM_UNIT_DIAGRAM_ISNUMVISUAL" val="0"/>
  <p:tag name="KSO_WM_UNIT_DIAGRAM_ISREFERUNIT" val="0"/>
  <p:tag name="KSO_WM_UNIT_TYPE" val="d"/>
  <p:tag name="KSO_WM_UNIT_INDEX" val="1"/>
  <p:tag name="KSO_WM_UNIT_ID" val="diagram20213029_1*d*1"/>
  <p:tag name="KSO_WM_TEMPLATE_CATEGORY" val="diagram"/>
  <p:tag name="KSO_WM_TEMPLATE_INDEX" val="20213029"/>
  <p:tag name="KSO_WM_UNIT_LAYERLEVEL" val="1"/>
  <p:tag name="KSO_WM_TAG_VERSION" val="1.0"/>
  <p:tag name="KSO_WM_BEAUTIFY_FLAG" val="#wm#"/>
  <p:tag name="KSO_WM_CHIP_GROUPID" val="5e7310da9a230a26b9e88a19"/>
  <p:tag name="KSO_WM_CHIP_XID" val="5e7310da9a230a26b9e88a1a"/>
  <p:tag name="KSO_WM_UNIT_DEC_AREA_ID" val="41a5ca8b54b1421e8b6b1aa20345f1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e98ba878d7743afb0388193b1f4455b"/>
  <p:tag name="KSO_WM_UNIT_PLACING_PICTURE" val="7e98ba878d7743afb0388193b1f4455b"/>
  <p:tag name="KSO_WM_UNIT_SUPPORT_UNIT_TYPE" val="[&quot;l&quot;,&quot;m&quot;,&quot;n&quot;,&quot;o&quot;,&quot;p&quot;,&quot;q&quot;,&quot;r&quot;,&quot;δ&quot;,&quot;ε&quot;,&quot;ζ&quot;,&quot;η&quot;,&quot;d&quot;,&quot;α&quot;,&quot;β&quot;,&quot;θ&quot;]"/>
  <p:tag name="KSO_WM_TEMPLATE_ASSEMBLE_XID" val="60656f2b4054ed1e2fb804c5"/>
  <p:tag name="KSO_WM_TEMPLATE_ASSEMBLE_GROUPID" val="60656f2b4054ed1e2fb804c5"/>
  <p:tag name="KSO_WM_UNIT_PLACING_PICTURE_INFO" val="{&quot;code&quot;:&quot;&quot;,&quot;full_picture&quot;:false,&quot;margin&quot;:{&quot;bottom&quot;:31.061286452049444,&quot;top&quot;:30.796602306210332},&quot;scheme&quot;:&quot;3-0&quot;,&quot;spacing&quot;:5}"/>
  <p:tag name="KSO_WM_UNIT_PLACING_PICTURE_USER_VIEWPORT_SMARTMENU" val="{&quot;height&quot;:2732.385473430305,&quot;width&quot;:3881.676537347648}"/>
  <p:tag name="KSO_WM_UNIT_PLACING_PICTURE_USER_RELATIVERECTANGLE_SMARTMENU" val="{&quot;bottom&quot;:0.0027426617125146137,&quot;left&quot;:0,&quot;right&quot;:0,&quot;top&quot;:0.0027426617125146137}"/>
</p:tagLst>
</file>

<file path=ppt/tags/tag9.xml><?xml version="1.0" encoding="utf-8"?>
<p:tagLst xmlns:p="http://schemas.openxmlformats.org/presentationml/2006/main">
  <p:tag name="KSO_WM_UNIT_PLACING_PICTURE_USER_VIEWPORT" val="{&quot;height&quot;:2379,&quot;width&quot;:3900}"/>
  <p:tag name="KSO_WM_UNIT_VALUE" val="1058*1481"/>
  <p:tag name="KSO_WM_UNIT_HIGHLIGHT" val="0"/>
  <p:tag name="KSO_WM_UNIT_DIAGRAM_ISNUMVISUAL" val="0"/>
  <p:tag name="KSO_WM_UNIT_DIAGRAM_ISREFERUNIT" val="0"/>
  <p:tag name="KSO_WM_UNIT_TYPE" val="d"/>
  <p:tag name="KSO_WM_UNIT_INDEX" val="1"/>
  <p:tag name="KSO_WM_UNIT_ID" val="diagram20213029_1*d*1"/>
  <p:tag name="KSO_WM_TEMPLATE_CATEGORY" val="diagram"/>
  <p:tag name="KSO_WM_TEMPLATE_INDEX" val="20213029"/>
  <p:tag name="KSO_WM_UNIT_LAYERLEVEL" val="1"/>
  <p:tag name="KSO_WM_TAG_VERSION" val="1.0"/>
  <p:tag name="KSO_WM_BEAUTIFY_FLAG" val="#wm#"/>
  <p:tag name="KSO_WM_CHIP_GROUPID" val="5e7310da9a230a26b9e88a19"/>
  <p:tag name="KSO_WM_CHIP_XID" val="5e7310da9a230a26b9e88a1a"/>
  <p:tag name="KSO_WM_UNIT_DEC_AREA_ID" val="41a5ca8b54b1421e8b6b1aa20345f1a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e98ba878d7743afb0388193b1f4455b"/>
  <p:tag name="KSO_WM_UNIT_PLACING_PICTURE" val="7e98ba878d7743afb0388193b1f4455b"/>
  <p:tag name="KSO_WM_UNIT_SUPPORT_UNIT_TYPE" val="[&quot;l&quot;,&quot;m&quot;,&quot;n&quot;,&quot;o&quot;,&quot;p&quot;,&quot;q&quot;,&quot;r&quot;,&quot;δ&quot;,&quot;ε&quot;,&quot;ζ&quot;,&quot;η&quot;,&quot;d&quot;,&quot;α&quot;,&quot;β&quot;,&quot;θ&quot;]"/>
  <p:tag name="KSO_WM_TEMPLATE_ASSEMBLE_XID" val="60656f2b4054ed1e2fb804c5"/>
  <p:tag name="KSO_WM_TEMPLATE_ASSEMBLE_GROUPID" val="60656f2b4054ed1e2fb804c5"/>
  <p:tag name="KSO_WM_UNIT_PLACING_PICTURE_INFO" val="{&quot;code&quot;:&quot;&quot;,&quot;full_picture&quot;:false,&quot;margin&quot;:{&quot;bottom&quot;:31.061286452049444,&quot;top&quot;:30.796602306210332},&quot;scheme&quot;:&quot;3-0&quot;,&quot;spacing&quot;:5}"/>
  <p:tag name="KSO_WM_UNIT_PLACING_PICTURE_USER_VIEWPORT_SMARTMENU" val="{&quot;height&quot;:5022.021912334804,&quot;width&quot;:6678.323462652351}"/>
  <p:tag name="KSO_WM_UNIT_PLACING_PICTURE_USER_RELATIVERECTANGLE_SMARTMENU" val="{&quot;bottom&quot;:0,&quot;left&quot;:0.0013221084632193862,&quot;right&quot;:0.0013221084632193862,&quot;top&quot;: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4184</Words>
  <Application>WPS 演示</Application>
  <PresentationFormat>自定义</PresentationFormat>
  <Paragraphs>283</Paragraphs>
  <Slides>22</Slides>
  <Notes>10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22</vt:i4>
      </vt:variant>
    </vt:vector>
  </HeadingPairs>
  <TitlesOfParts>
    <vt:vector size="36" baseType="lpstr">
      <vt:lpstr>Arial</vt:lpstr>
      <vt:lpstr>宋体</vt:lpstr>
      <vt:lpstr>Wingdings</vt:lpstr>
      <vt:lpstr>Calibri</vt:lpstr>
      <vt:lpstr>Verdana</vt:lpstr>
      <vt:lpstr>微软雅黑</vt:lpstr>
      <vt:lpstr>华康俪金黑W8</vt:lpstr>
      <vt:lpstr>黑体</vt:lpstr>
      <vt:lpstr>Times New Roman</vt:lpstr>
      <vt:lpstr>Arial Unicode MS</vt:lpstr>
      <vt:lpstr>Wingdings</vt:lpstr>
      <vt:lpstr>Calibri</vt:lpstr>
      <vt:lpstr>Times New Roman</vt:lpstr>
      <vt:lpstr>Office 主题​​</vt:lpstr>
      <vt:lpstr>PowerPoint 演示文稿</vt:lpstr>
      <vt:lpstr>PowerPoint 演示文稿</vt:lpstr>
      <vt:lpstr>PowerPoint 演示文稿</vt:lpstr>
      <vt:lpstr>PowerPoint 演示文稿</vt:lpstr>
      <vt:lpstr>动物实验中心江宁校区新大楼基本情况</vt:lpstr>
      <vt:lpstr>试运行开放区域</vt:lpstr>
      <vt:lpstr>PowerPoint 演示文稿</vt:lpstr>
      <vt:lpstr>PowerPoint 演示文稿</vt:lpstr>
      <vt:lpstr>PowerPoint 演示文稿</vt:lpstr>
      <vt:lpstr>规章制度-人员资质</vt:lpstr>
      <vt:lpstr>PowerPoint 演示文稿</vt:lpstr>
      <vt:lpstr>规章制度-实验申请</vt:lpstr>
      <vt:lpstr>规章制度-实验动物接收</vt:lpstr>
      <vt:lpstr>规章制度-饲养</vt:lpstr>
      <vt:lpstr>规章制度-开放时间</vt:lpstr>
      <vt:lpstr>规章制度-垃圾及动物尸体存放</vt:lpstr>
      <vt:lpstr>规章制度-解剖室、大型仪器</vt:lpstr>
      <vt:lpstr>规章制度-处罚措施</vt:lpstr>
      <vt:lpstr>规章制度-处罚措施</vt:lpstr>
      <vt:lpstr>规章制度-处罚措施</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让色彩生动起来</dc:title>
  <dc:creator>itankertanker@gmail.com</dc:creator>
  <cp:keywords>Tankertanker</cp:keywords>
  <dc:subject>《彩虹系列》——让色彩生动起来</dc:subject>
  <cp:lastModifiedBy>WPS_1465545359</cp:lastModifiedBy>
  <cp:revision>781</cp:revision>
  <dcterms:created xsi:type="dcterms:W3CDTF">2011-03-30T14:55:00Z</dcterms:created>
  <dcterms:modified xsi:type="dcterms:W3CDTF">2024-07-05T07:25:17Z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9A85D795AD7946CBB16DD53487D3A801_13</vt:lpwstr>
  </property>
  <property fmtid="{D5CDD505-2E9C-101B-9397-08002B2CF9AE}" pid="3" name="KSOProductBuildVer">
    <vt:lpwstr>2052-12.1.0.16929</vt:lpwstr>
  </property>
</Properties>
</file>